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ink/ink2.xml" ContentType="application/inkml+xml"/>
  <Override PartName="/ppt/notesSlides/notesSlide3.xml" ContentType="application/vnd.openxmlformats-officedocument.presentationml.notesSlide+xml"/>
  <Override PartName="/ppt/ink/ink3.xml" ContentType="application/inkml+xml"/>
  <Override PartName="/ppt/notesSlides/notesSlide4.xml" ContentType="application/vnd.openxmlformats-officedocument.presentationml.notesSlide+xml"/>
  <Override PartName="/ppt/ink/ink4.xml" ContentType="application/inkml+xml"/>
  <Override PartName="/ppt/notesSlides/notesSlide5.xml" ContentType="application/vnd.openxmlformats-officedocument.presentationml.notesSlide+xml"/>
  <Override PartName="/ppt/ink/ink5.xml" ContentType="application/inkml+xml"/>
  <Override PartName="/ppt/notesSlides/notesSlide6.xml" ContentType="application/vnd.openxmlformats-officedocument.presentationml.notesSlide+xml"/>
  <Override PartName="/ppt/ink/ink6.xml" ContentType="application/inkml+xml"/>
  <Override PartName="/ppt/notesSlides/notesSlide7.xml" ContentType="application/vnd.openxmlformats-officedocument.presentationml.notesSlide+xml"/>
  <Override PartName="/ppt/ink/ink7.xml" ContentType="application/inkml+xml"/>
  <Override PartName="/ppt/notesSlides/notesSlide8.xml" ContentType="application/vnd.openxmlformats-officedocument.presentationml.notesSlide+xml"/>
  <Override PartName="/ppt/ink/ink8.xml" ContentType="application/inkml+xml"/>
  <Override PartName="/ppt/notesSlides/notesSlide9.xml" ContentType="application/vnd.openxmlformats-officedocument.presentationml.notesSlide+xml"/>
  <Override PartName="/ppt/ink/ink9.xml" ContentType="application/inkml+xml"/>
  <Override PartName="/ppt/notesSlides/notesSlide10.xml" ContentType="application/vnd.openxmlformats-officedocument.presentationml.notesSlide+xml"/>
  <Override PartName="/ppt/ink/ink10.xml" ContentType="application/inkml+xml"/>
  <Override PartName="/ppt/notesSlides/notesSlide11.xml" ContentType="application/vnd.openxmlformats-officedocument.presentationml.notesSlide+xml"/>
  <Override PartName="/ppt/ink/ink11.xml" ContentType="application/inkml+xml"/>
  <Override PartName="/ppt/notesSlides/notesSlide12.xml" ContentType="application/vnd.openxmlformats-officedocument.presentationml.notesSlide+xml"/>
  <Override PartName="/ppt/ink/ink12.xml" ContentType="application/inkml+xml"/>
  <Override PartName="/ppt/notesSlides/notesSlide13.xml" ContentType="application/vnd.openxmlformats-officedocument.presentationml.notesSlide+xml"/>
  <Override PartName="/ppt/ink/ink13.xml" ContentType="application/inkml+xml"/>
  <Override PartName="/ppt/notesSlides/notesSlide14.xml" ContentType="application/vnd.openxmlformats-officedocument.presentationml.notesSlide+xml"/>
  <Override PartName="/ppt/ink/ink14.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9" r:id="rId8"/>
    <p:sldId id="270" r:id="rId9"/>
    <p:sldId id="271" r:id="rId10"/>
    <p:sldId id="272" r:id="rId11"/>
    <p:sldId id="262" r:id="rId12"/>
    <p:sldId id="263" r:id="rId13"/>
    <p:sldId id="264" r:id="rId14"/>
    <p:sldId id="265" r:id="rId15"/>
  </p:sldIdLst>
  <p:sldSz cx="14630400" cy="8229600"/>
  <p:notesSz cx="8229600" cy="14630400"/>
  <p:embeddedFontLst>
    <p:embeddedFont>
      <p:font typeface="Inter"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25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31.784"/>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45.181"/>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50.615"/>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51.881"/>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53.031"/>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1:00.949"/>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38.988"/>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40.570"/>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42.105"/>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45.181"/>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49.381"/>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45.181"/>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45.181"/>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7T05:20:45.181"/>
    </inkml:context>
    <inkml:brush xml:id="br0">
      <inkml:brushProperty name="width" value="0.35" units="cm"/>
      <inkml:brushProperty name="height" value="0.35" units="cm"/>
      <inkml:brushProperty name="color" value="#272525"/>
    </inkml:brush>
  </inkml:definitions>
  <inkml:trace contextRef="#ctx0" brushRef="#br0">249 2 24575,'1571'0'0,"-1538"2"0,0 1 0,34 8 0,-31-5 0,54 3 0,313-8 0,-188-2 0,-199 2 0,0 1 0,0 0 0,-1 2 0,1 0 0,-1 0 0,20 10 0,-18-8 0,0 0 0,0 0 0,1-2 0,31 5 0,5-6 0,-20-2 0,-1 1 0,45 10 0,94 14 0,-106-16 0,-1-2 0,1-4 0,111-6 0,-54 0 0,-76 2 0,149-6 0,-169 3 0,-1-1 0,0-2 0,0 0 0,0-2 0,34-15 0,20-8 0,-80 31 0,0 0 0,0 0 0,1 0 0,-1 0 0,0 0 0,0 0 0,0 0 0,0 0 0,0 0 0,0 0 0,0 0 0,1 0 0,-1 0 0,0 0 0,0 0 0,0 0 0,0-1 0,0 1 0,0 0 0,0 0 0,1 0 0,-1 0 0,0 0 0,0 0 0,0 0 0,0 0 0,0 0 0,0 0 0,0 0 0,0 0 0,0-1 0,0 1 0,0 0 0,0 0 0,0 0 0,1 0 0,-1 0 0,0 0 0,0 0 0,0 0 0,0-1 0,0 1 0,0 0 0,0 0 0,0 0 0,0 0 0,0 0 0,0 0 0,0 0 0,0-1 0,0 1 0,-1 0 0,1 0 0,0 0 0,0 0 0,0 0 0,0 0 0,0 0 0,0 0 0,0-1 0,0 1 0,0 0 0,0 0 0,0 0 0,0 0 0,0 0 0,-1 0 0,1 0 0,-13-3 0,-18 2 0,-13 1 0,1-2 0,-70-12 0,46 5 0,-1 4 0,-117 4 0,85 3 0,-469-20 0,359 5 0,263 13 0,-4 0 0,0 2 0,94 16 0,-50 6 0,142 56 0,83 58 0,1 2 0,-258-119 0,-40-15 0,-1 2 0,0 0 0,0 1 0,26 15 0,-44-22 0,0-1 0,0 1 0,0-1 0,0 1 0,0 0 0,0 0 0,0 0 0,-1 0 0,1 0 0,-1 0 0,1 0 0,-1 0 0,0 1 0,0-1 0,1 4 0,-2-4 0,1 0 0,-1-1 0,0 1 0,0 0 0,0 0 0,0 0 0,-1 0 0,1-1 0,0 1 0,-1 0 0,1 0 0,-1-1 0,0 1 0,1 0 0,-1-1 0,0 1 0,-1 1 0,-2 1 0,1 0 0,0-1 0,-1 1 0,0-1 0,1 0 0,-1 0 0,-1-1 0,1 1 0,0-1 0,-1 0 0,1 0 0,-1 0 0,1 0 0,-10 1 0,-19 1 0,1-2 0,-1-1 0,-36-4 0,11 1 0,30 0 0,0-2 0,1-1 0,0-1 0,-34-13 0,-15-3 0,37 12 0,9 2 0,-1 1 0,-56-5 0,30 6 0,-88-19 0,95 14 0,0 3 0,-82-4 0,-666 13 0,762-3 0,-67-12 0,65 8 0,-53-3 0,-4 10 0,-45-3 0,128 1 0,1-2 0,-1 0 0,1 0 0,0-1 0,-20-10 0,17 8 0,1 0 0,-27-7 0,-253-28 0,167 26 0,-169-42 0,234 40 0,31 8 0,0 1 0,0 2 0,-1 1 0,-33-1 0,-99-9 0,105 7 0,-62 1 0,-16 13 0,118-3 0,0 0 0,0 1 0,0 1 0,0 0 0,-22 12 0,11-5 0,13-5 0,1 0 0,-1 0 0,1 1 0,1 1 0,-20 15 0,32-21 0,0-1 0,-1 0 0,1 0 0,0 1 0,0-1 0,1 1 0,-1-1 0,0 1 0,1 0 0,-1 0 0,1 0 0,0 0 0,0 0 0,0 0 0,1 0 0,-1 0 0,1 0 0,0 0 0,-1 0 0,1 0 0,1 1 0,-1-1 0,0 0 0,1 0 0,-1 0 0,1 0 0,0 0 0,0 0 0,0 0 0,1 0 0,-1 0 0,1-1 0,0 1 0,-1 0 0,4 3 0,1 1 0,0 0 0,1 0 0,-1 0 0,1-1 0,0 0 0,1-1 0,0 1 0,-1-1 0,2-1 0,-1 0 0,0 0 0,1 0 0,0-1 0,0 0 0,0-1 0,13 2 0,15 0 0,-1-1 0,71-5 0,-46 0 0,342 2 0,-368 2 0,0 1 0,42 11 0,-7-2 0,4 1 0,-38-5 0,-1-3 0,36 2 0,-43-6 0,-1 1 0,0 1 0,0 1 0,-1 2 0,1 0 0,-1 2 0,34 15 0,-38-14 0,1-1 0,-1-2 0,2 0 0,-1-1 0,0-1 0,25 0 0,146-5 0,-92-2 0,1028 3-1365</inkml:trace>
</inkml:ink>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02854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2E264B-0605-31B2-D5AF-079A563416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4AEAF3-6C72-C85E-DB07-FC4B79D8C76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5DF64C-7171-415E-58D9-A733DAE6EE1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C400E15-FB12-CB1F-95CD-092EFD3D406F}"/>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5608846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EDC83C-F45F-DC51-9379-E0CC368D02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66E2FA0-BC6C-E1B7-A19F-59E363FB02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7CA919-24C9-5961-7F1A-53641F8F744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CEA35E6-8DFE-E3EC-2EB2-32E6FF638FB3}"/>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4007791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03E4CC-F1A3-39E4-AF19-B2B7671A1D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757CBC-F5A0-204F-C3CE-3DC8095F0C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7AB904-6F4D-A131-E0AB-A4F72DE0FE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64487F4-4476-F4D6-C1CA-212174429FF0}"/>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212544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225135-ABD5-B0B1-9C7F-74E842531B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559D24-11AB-B71D-BBFF-4DF7E043C3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223AA5-90DE-4103-0638-16738C7D427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0B0955E-6ABB-1C54-799B-B9EA82971024}"/>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71353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customXml" Target="../ink/ink1.xml"/></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3.png"/><Relationship Id="rId4" Type="http://schemas.openxmlformats.org/officeDocument/2006/relationships/customXml" Target="../ink/ink10.xml"/><Relationship Id="rId9"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image" Target="../media/image3.png"/><Relationship Id="rId5" Type="http://schemas.openxmlformats.org/officeDocument/2006/relationships/customXml" Target="../ink/ink1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0.xml"/><Relationship Id="rId6" Type="http://schemas.openxmlformats.org/officeDocument/2006/relationships/customXml" Target="../ink/ink13.xml"/><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customXml" Target="../ink/ink14.xml"/></Relationships>
</file>

<file path=ppt/slides/_rels/slide2.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customXml" Target="../ink/ink3.xml"/></Relationships>
</file>

<file path=ppt/slides/_rels/slide4.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svg"/><Relationship Id="rId11" Type="http://schemas.openxmlformats.org/officeDocument/2006/relationships/customXml" Target="../ink/ink4.xml"/><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customXml" Target="../ink/ink5.xml"/></Relationships>
</file>

<file path=ppt/slides/_rels/slide6.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3.png"/><Relationship Id="rId4" Type="http://schemas.openxmlformats.org/officeDocument/2006/relationships/customXml" Target="../ink/ink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3.png"/><Relationship Id="rId4" Type="http://schemas.openxmlformats.org/officeDocument/2006/relationships/customXml" Target="../ink/ink8.xml"/></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3.png"/><Relationship Id="rId4" Type="http://schemas.openxmlformats.org/officeDocument/2006/relationships/customXml" Target="../ink/ink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184684"/>
            <a:ext cx="7556421" cy="1860233"/>
          </a:xfrm>
          <a:prstGeom prst="rect">
            <a:avLst/>
          </a:prstGeom>
          <a:noFill/>
          <a:ln/>
        </p:spPr>
        <p:txBody>
          <a:bodyPr wrap="square" lIns="0" tIns="0" rIns="0" bIns="0" rtlCol="0" anchor="t"/>
          <a:lstStyle/>
          <a:p>
            <a:pPr marL="0" indent="0" algn="l">
              <a:lnSpc>
                <a:spcPts val="4850"/>
              </a:lnSpc>
              <a:buNone/>
            </a:pPr>
            <a:r>
              <a:rPr lang="en-US" sz="3900" b="1" dirty="0">
                <a:solidFill>
                  <a:srgbClr val="FFFFFF"/>
                </a:solidFill>
                <a:latin typeface="Inter Bold" pitchFamily="34" charset="0"/>
                <a:ea typeface="Inter Bold" pitchFamily="34" charset="-122"/>
                <a:cs typeface="Inter Bold" pitchFamily="34" charset="-120"/>
              </a:rPr>
              <a:t>Predicting E-Commerce Purchases Using Logistic Regression</a:t>
            </a:r>
            <a:endParaRPr lang="en-US" sz="3900" dirty="0"/>
          </a:p>
        </p:txBody>
      </p:sp>
      <mc:AlternateContent xmlns:mc="http://schemas.openxmlformats.org/markup-compatibility/2006">
        <mc:Choice xmlns:p14="http://schemas.microsoft.com/office/powerpoint/2010/main" Requires="p14">
          <p:contentPart p14:bwMode="auto" r:id="rId4">
            <p14:nvContentPartPr>
              <p14:cNvPr id="4" name="Ink 3">
                <a:extLst>
                  <a:ext uri="{FF2B5EF4-FFF2-40B4-BE49-F238E27FC236}">
                    <a16:creationId xmlns:a16="http://schemas.microsoft.com/office/drawing/2014/main" id="{961EFCAA-CC34-E904-85B4-5864A0836853}"/>
                  </a:ext>
                </a:extLst>
              </p14:cNvPr>
              <p14:cNvContentPartPr/>
              <p14:nvPr/>
            </p14:nvContentPartPr>
            <p14:xfrm>
              <a:off x="12901838" y="7861083"/>
              <a:ext cx="1569960" cy="225000"/>
            </p14:xfrm>
          </p:contentPart>
        </mc:Choice>
        <mc:Fallback>
          <p:pic>
            <p:nvPicPr>
              <p:cNvPr id="4" name="Ink 3">
                <a:extLst>
                  <a:ext uri="{FF2B5EF4-FFF2-40B4-BE49-F238E27FC236}">
                    <a16:creationId xmlns:a16="http://schemas.microsoft.com/office/drawing/2014/main" id="{961EFCAA-CC34-E904-85B4-5864A0836853}"/>
                  </a:ext>
                </a:extLst>
              </p:cNvPr>
              <p:cNvPicPr/>
              <p:nvPr/>
            </p:nvPicPr>
            <p:blipFill>
              <a:blip r:embed="rId5"/>
              <a:stretch>
                <a:fillRect/>
              </a:stretch>
            </p:blipFill>
            <p:spPr>
              <a:xfrm>
                <a:off x="12838838" y="7798443"/>
                <a:ext cx="1695600" cy="350640"/>
              </a:xfrm>
              <a:prstGeom prst="rect">
                <a:avLst/>
              </a:prstGeom>
            </p:spPr>
          </p:pic>
        </mc:Fallback>
      </mc:AlternateContent>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E0F68C-BB40-6931-8738-0FFA8655A0B0}"/>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609F469D-4CBF-2561-59DE-6A853FD31ACF}"/>
              </a:ext>
            </a:extLst>
          </p:cNvPr>
          <p:cNvSpPr/>
          <p:nvPr/>
        </p:nvSpPr>
        <p:spPr>
          <a:xfrm>
            <a:off x="793790" y="1177052"/>
            <a:ext cx="11510010" cy="620078"/>
          </a:xfrm>
          <a:prstGeom prst="rect">
            <a:avLst/>
          </a:prstGeom>
          <a:noFill/>
          <a:ln/>
        </p:spPr>
        <p:txBody>
          <a:bodyPr wrap="none" lIns="0" tIns="0" rIns="0" bIns="0" rtlCol="0" anchor="t"/>
          <a:lstStyle/>
          <a:p>
            <a:r>
              <a:rPr lang="en-US" sz="3600" b="1" dirty="0">
                <a:solidFill>
                  <a:schemeClr val="bg1"/>
                </a:solidFill>
              </a:rPr>
              <a:t>4. Purchase Rate by Time</a:t>
            </a:r>
            <a:endParaRPr lang="en-US" sz="3600" b="1" u="sng" dirty="0">
              <a:solidFill>
                <a:schemeClr val="bg1"/>
              </a:solidFill>
            </a:endParaRPr>
          </a:p>
        </p:txBody>
      </p:sp>
      <p:sp>
        <p:nvSpPr>
          <p:cNvPr id="3" name="Text 1">
            <a:extLst>
              <a:ext uri="{FF2B5EF4-FFF2-40B4-BE49-F238E27FC236}">
                <a16:creationId xmlns:a16="http://schemas.microsoft.com/office/drawing/2014/main" id="{8A9EC84E-C1EB-FB76-6DE0-C9C9CB5C16A3}"/>
              </a:ext>
            </a:extLst>
          </p:cNvPr>
          <p:cNvSpPr/>
          <p:nvPr/>
        </p:nvSpPr>
        <p:spPr>
          <a:xfrm>
            <a:off x="793790" y="2273378"/>
            <a:ext cx="7632025" cy="4555927"/>
          </a:xfrm>
          <a:prstGeom prst="rect">
            <a:avLst/>
          </a:prstGeom>
          <a:noFill/>
          <a:ln/>
        </p:spPr>
        <p:txBody>
          <a:bodyPr wrap="square" lIns="0" tIns="0" rIns="0" bIns="0" rtlCol="0" anchor="t"/>
          <a:lstStyle/>
          <a:p>
            <a:r>
              <a:rPr lang="en-US" sz="2400" b="1" dirty="0">
                <a:solidFill>
                  <a:schemeClr val="bg1"/>
                </a:solidFill>
              </a:rPr>
              <a:t>What it shows:</a:t>
            </a:r>
            <a:r>
              <a:rPr lang="en-US" sz="2400" dirty="0">
                <a:solidFill>
                  <a:schemeClr val="bg1"/>
                </a:solidFill>
              </a:rPr>
              <a:t> The conversion rate across four time segments: afternoon, evening, morning, and night.</a:t>
            </a:r>
          </a:p>
          <a:p>
            <a:r>
              <a:rPr lang="en-US" sz="2400" b="1" dirty="0">
                <a:solidFill>
                  <a:schemeClr val="bg1"/>
                </a:solidFill>
              </a:rPr>
              <a:t>Key Insight:</a:t>
            </a:r>
            <a:r>
              <a:rPr lang="en-US" sz="2400" dirty="0">
                <a:solidFill>
                  <a:schemeClr val="bg1"/>
                </a:solidFill>
              </a:rPr>
              <a:t> The conversion rate is </a:t>
            </a:r>
            <a:r>
              <a:rPr lang="en-US" sz="2400" b="1" dirty="0">
                <a:solidFill>
                  <a:schemeClr val="bg1"/>
                </a:solidFill>
              </a:rPr>
              <a:t>remarkably consistent</a:t>
            </a:r>
            <a:r>
              <a:rPr lang="en-US" sz="2400" dirty="0">
                <a:solidFill>
                  <a:schemeClr val="bg1"/>
                </a:solidFill>
              </a:rPr>
              <a:t> across all times of the day, hovering just </a:t>
            </a:r>
            <a:r>
              <a:rPr lang="en-US" sz="2400" b="1" dirty="0">
                <a:solidFill>
                  <a:schemeClr val="bg1"/>
                </a:solidFill>
              </a:rPr>
              <a:t>above 0.60</a:t>
            </a:r>
            <a:r>
              <a:rPr lang="en-US" sz="2400" dirty="0">
                <a:solidFill>
                  <a:schemeClr val="bg1"/>
                </a:solidFill>
              </a:rPr>
              <a:t> for all segments. This suggests that user intent and purchase probability are </a:t>
            </a:r>
            <a:r>
              <a:rPr lang="en-US" sz="2400" b="1" dirty="0">
                <a:solidFill>
                  <a:schemeClr val="bg1"/>
                </a:solidFill>
              </a:rPr>
              <a:t>not heavily dependent on the time of day</a:t>
            </a:r>
            <a:r>
              <a:rPr lang="en-US" sz="2400" dirty="0">
                <a:solidFill>
                  <a:schemeClr val="bg1"/>
                </a:solidFill>
              </a:rPr>
              <a:t>.</a:t>
            </a:r>
          </a:p>
        </p:txBody>
      </p:sp>
      <p:pic>
        <p:nvPicPr>
          <p:cNvPr id="6" name="Image 0" descr="preencoded.png">
            <a:extLst>
              <a:ext uri="{FF2B5EF4-FFF2-40B4-BE49-F238E27FC236}">
                <a16:creationId xmlns:a16="http://schemas.microsoft.com/office/drawing/2014/main" id="{D66DE762-6038-A501-7C3C-85BB0993E418}"/>
              </a:ext>
            </a:extLst>
          </p:cNvPr>
          <p:cNvPicPr>
            <a:picLocks noChangeAspect="1"/>
          </p:cNvPicPr>
          <p:nvPr/>
        </p:nvPicPr>
        <p:blipFill>
          <a:blip r:embed="rId3"/>
          <a:stretch>
            <a:fillRect/>
          </a:stretch>
        </p:blipFill>
        <p:spPr>
          <a:xfrm>
            <a:off x="9125188" y="2318028"/>
            <a:ext cx="4511278" cy="4511278"/>
          </a:xfrm>
          <a:prstGeom prst="rect">
            <a:avLst/>
          </a:prstGeom>
        </p:spPr>
      </p:pic>
      <mc:AlternateContent xmlns:mc="http://schemas.openxmlformats.org/markup-compatibility/2006">
        <mc:Choice xmlns:p14="http://schemas.microsoft.com/office/powerpoint/2010/main" Requires="p14">
          <p:contentPart p14:bwMode="auto" r:id="rId4">
            <p14:nvContentPartPr>
              <p14:cNvPr id="7" name="Ink 6">
                <a:extLst>
                  <a:ext uri="{FF2B5EF4-FFF2-40B4-BE49-F238E27FC236}">
                    <a16:creationId xmlns:a16="http://schemas.microsoft.com/office/drawing/2014/main" id="{D085AD06-F177-A56E-9EF4-C537B6577425}"/>
                  </a:ext>
                </a:extLst>
              </p14:cNvPr>
              <p14:cNvContentPartPr/>
              <p14:nvPr/>
            </p14:nvContentPartPr>
            <p14:xfrm>
              <a:off x="12901838" y="7861083"/>
              <a:ext cx="1569960" cy="225000"/>
            </p14:xfrm>
          </p:contentPart>
        </mc:Choice>
        <mc:Fallback>
          <p:pic>
            <p:nvPicPr>
              <p:cNvPr id="7" name="Ink 6">
                <a:extLst>
                  <a:ext uri="{FF2B5EF4-FFF2-40B4-BE49-F238E27FC236}">
                    <a16:creationId xmlns:a16="http://schemas.microsoft.com/office/drawing/2014/main" id="{D085AD06-F177-A56E-9EF4-C537B6577425}"/>
                  </a:ext>
                </a:extLst>
              </p:cNvPr>
              <p:cNvPicPr/>
              <p:nvPr/>
            </p:nvPicPr>
            <p:blipFill>
              <a:blip r:embed="rId5"/>
              <a:stretch>
                <a:fillRect/>
              </a:stretch>
            </p:blipFill>
            <p:spPr>
              <a:xfrm>
                <a:off x="12838838" y="7798443"/>
                <a:ext cx="1695600" cy="350640"/>
              </a:xfrm>
              <a:prstGeom prst="rect">
                <a:avLst/>
              </a:prstGeom>
            </p:spPr>
          </p:pic>
        </mc:Fallback>
      </mc:AlternateContent>
      <p:pic>
        <p:nvPicPr>
          <p:cNvPr id="9" name="Picture 8">
            <a:extLst>
              <a:ext uri="{FF2B5EF4-FFF2-40B4-BE49-F238E27FC236}">
                <a16:creationId xmlns:a16="http://schemas.microsoft.com/office/drawing/2014/main" id="{7C80AE11-C632-9243-2458-59B17497BD3D}"/>
              </a:ext>
            </a:extLst>
          </p:cNvPr>
          <p:cNvPicPr>
            <a:picLocks noChangeAspect="1"/>
          </p:cNvPicPr>
          <p:nvPr/>
        </p:nvPicPr>
        <p:blipFill>
          <a:blip r:embed="rId6"/>
          <a:stretch>
            <a:fillRect/>
          </a:stretch>
        </p:blipFill>
        <p:spPr>
          <a:xfrm>
            <a:off x="9112074" y="2318028"/>
            <a:ext cx="4524392" cy="4511277"/>
          </a:xfrm>
          <a:prstGeom prst="rect">
            <a:avLst/>
          </a:prstGeom>
        </p:spPr>
      </p:pic>
      <p:pic>
        <p:nvPicPr>
          <p:cNvPr id="5" name="Picture 4">
            <a:extLst>
              <a:ext uri="{FF2B5EF4-FFF2-40B4-BE49-F238E27FC236}">
                <a16:creationId xmlns:a16="http://schemas.microsoft.com/office/drawing/2014/main" id="{D6BE969A-924C-84BE-4B6E-6C1C6E2159F2}"/>
              </a:ext>
            </a:extLst>
          </p:cNvPr>
          <p:cNvPicPr>
            <a:picLocks noChangeAspect="1"/>
          </p:cNvPicPr>
          <p:nvPr/>
        </p:nvPicPr>
        <p:blipFill>
          <a:blip r:embed="rId7"/>
          <a:stretch>
            <a:fillRect/>
          </a:stretch>
        </p:blipFill>
        <p:spPr>
          <a:xfrm>
            <a:off x="8798111" y="2273378"/>
            <a:ext cx="4838355" cy="4549106"/>
          </a:xfrm>
          <a:prstGeom prst="rect">
            <a:avLst/>
          </a:prstGeom>
        </p:spPr>
      </p:pic>
      <p:pic>
        <p:nvPicPr>
          <p:cNvPr id="8" name="Picture 7">
            <a:extLst>
              <a:ext uri="{FF2B5EF4-FFF2-40B4-BE49-F238E27FC236}">
                <a16:creationId xmlns:a16="http://schemas.microsoft.com/office/drawing/2014/main" id="{1085B934-6755-E00A-AD98-2F46C803E76A}"/>
              </a:ext>
            </a:extLst>
          </p:cNvPr>
          <p:cNvPicPr>
            <a:picLocks noChangeAspect="1"/>
          </p:cNvPicPr>
          <p:nvPr/>
        </p:nvPicPr>
        <p:blipFill>
          <a:blip r:embed="rId8"/>
          <a:stretch>
            <a:fillRect/>
          </a:stretch>
        </p:blipFill>
        <p:spPr>
          <a:xfrm>
            <a:off x="8874321" y="2266557"/>
            <a:ext cx="4762145" cy="4590178"/>
          </a:xfrm>
          <a:prstGeom prst="rect">
            <a:avLst/>
          </a:prstGeom>
        </p:spPr>
      </p:pic>
      <p:pic>
        <p:nvPicPr>
          <p:cNvPr id="10" name="Picture 9">
            <a:extLst>
              <a:ext uri="{FF2B5EF4-FFF2-40B4-BE49-F238E27FC236}">
                <a16:creationId xmlns:a16="http://schemas.microsoft.com/office/drawing/2014/main" id="{DEFF9463-D8E7-4C7C-718D-D911CC0813EB}"/>
              </a:ext>
            </a:extLst>
          </p:cNvPr>
          <p:cNvPicPr>
            <a:picLocks noChangeAspect="1"/>
          </p:cNvPicPr>
          <p:nvPr/>
        </p:nvPicPr>
        <p:blipFill>
          <a:blip r:embed="rId9"/>
          <a:stretch>
            <a:fillRect/>
          </a:stretch>
        </p:blipFill>
        <p:spPr>
          <a:xfrm>
            <a:off x="8798111" y="2290598"/>
            <a:ext cx="4838355" cy="4947695"/>
          </a:xfrm>
          <a:prstGeom prst="rect">
            <a:avLst/>
          </a:prstGeom>
        </p:spPr>
      </p:pic>
    </p:spTree>
    <p:extLst>
      <p:ext uri="{BB962C8B-B14F-4D97-AF65-F5344CB8AC3E}">
        <p14:creationId xmlns:p14="http://schemas.microsoft.com/office/powerpoint/2010/main" val="2879336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57607"/>
            <a:ext cx="12527161" cy="620078"/>
          </a:xfrm>
          <a:prstGeom prst="rect">
            <a:avLst/>
          </a:prstGeom>
          <a:noFill/>
          <a:ln/>
        </p:spPr>
        <p:txBody>
          <a:bodyPr wrap="none" lIns="0" tIns="0" rIns="0" bIns="0" rtlCol="0" anchor="t"/>
          <a:lstStyle/>
          <a:p>
            <a:pPr marL="0" indent="0" algn="l">
              <a:lnSpc>
                <a:spcPts val="4850"/>
              </a:lnSpc>
              <a:buNone/>
            </a:pPr>
            <a:r>
              <a:rPr lang="en-US" sz="3900" b="1" dirty="0">
                <a:solidFill>
                  <a:srgbClr val="FFFFFF"/>
                </a:solidFill>
                <a:latin typeface="Inter Bold" pitchFamily="34" charset="0"/>
                <a:ea typeface="Inter Bold" pitchFamily="34" charset="-122"/>
                <a:cs typeface="Inter Bold" pitchFamily="34" charset="-120"/>
              </a:rPr>
              <a:t>Advantages of Logistic Regression for E-Commerce</a:t>
            </a:r>
            <a:endParaRPr lang="en-US" sz="3900" dirty="0"/>
          </a:p>
        </p:txBody>
      </p:sp>
      <p:sp>
        <p:nvSpPr>
          <p:cNvPr id="3" name="Shape 1"/>
          <p:cNvSpPr/>
          <p:nvPr/>
        </p:nvSpPr>
        <p:spPr>
          <a:xfrm>
            <a:off x="793790" y="1874520"/>
            <a:ext cx="6422231" cy="2490788"/>
          </a:xfrm>
          <a:prstGeom prst="roundRect">
            <a:avLst>
              <a:gd name="adj" fmla="val 19124"/>
            </a:avLst>
          </a:prstGeom>
          <a:solidFill>
            <a:srgbClr val="110080"/>
          </a:solidFill>
          <a:ln w="7620">
            <a:solidFill>
              <a:srgbClr val="2A1999"/>
            </a:solidFill>
            <a:prstDash val="solid"/>
          </a:ln>
        </p:spPr>
      </p:sp>
      <p:sp>
        <p:nvSpPr>
          <p:cNvPr id="4" name="Text 2"/>
          <p:cNvSpPr/>
          <p:nvPr/>
        </p:nvSpPr>
        <p:spPr>
          <a:xfrm>
            <a:off x="999768" y="2080498"/>
            <a:ext cx="3948351" cy="372070"/>
          </a:xfrm>
          <a:prstGeom prst="rect">
            <a:avLst/>
          </a:prstGeom>
          <a:noFill/>
          <a:ln/>
        </p:spPr>
        <p:txBody>
          <a:bodyPr wrap="none" lIns="0" tIns="0" rIns="0" bIns="0" rtlCol="0" anchor="t"/>
          <a:lstStyle/>
          <a:p>
            <a:pPr marL="0" indent="0" algn="l">
              <a:lnSpc>
                <a:spcPts val="2900"/>
              </a:lnSpc>
              <a:buNone/>
            </a:pPr>
            <a:r>
              <a:rPr lang="en-US" sz="2300" b="1" dirty="0">
                <a:solidFill>
                  <a:srgbClr val="E5E0DF"/>
                </a:solidFill>
                <a:latin typeface="Inter Bold" pitchFamily="34" charset="0"/>
                <a:ea typeface="Inter Bold" pitchFamily="34" charset="-122"/>
                <a:cs typeface="Inter Bold" pitchFamily="34" charset="-120"/>
              </a:rPr>
              <a:t>Simplicity &amp; Interpretability</a:t>
            </a:r>
            <a:endParaRPr lang="en-US" sz="2300" dirty="0"/>
          </a:p>
        </p:txBody>
      </p:sp>
      <p:sp>
        <p:nvSpPr>
          <p:cNvPr id="5" name="Text 3"/>
          <p:cNvSpPr/>
          <p:nvPr/>
        </p:nvSpPr>
        <p:spPr>
          <a:xfrm>
            <a:off x="999768" y="2571631"/>
            <a:ext cx="6010275" cy="158769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Logistic Regression offers a clear and understandable model. It explicitly shows how each feature (e.g., browsing time, price, demographics) contributes to the purchase decision, making it easy for business stakeholders to grasp the underlying logic and trust the predictions.</a:t>
            </a:r>
            <a:endParaRPr lang="en-US" sz="1550" dirty="0"/>
          </a:p>
        </p:txBody>
      </p:sp>
      <p:sp>
        <p:nvSpPr>
          <p:cNvPr id="6" name="Shape 4"/>
          <p:cNvSpPr/>
          <p:nvPr/>
        </p:nvSpPr>
        <p:spPr>
          <a:xfrm>
            <a:off x="7414379" y="1874520"/>
            <a:ext cx="6422231" cy="2490788"/>
          </a:xfrm>
          <a:prstGeom prst="roundRect">
            <a:avLst>
              <a:gd name="adj" fmla="val 19124"/>
            </a:avLst>
          </a:prstGeom>
          <a:solidFill>
            <a:srgbClr val="110080"/>
          </a:solidFill>
          <a:ln w="7620">
            <a:solidFill>
              <a:srgbClr val="2A1999"/>
            </a:solidFill>
            <a:prstDash val="solid"/>
          </a:ln>
        </p:spPr>
      </p:sp>
      <p:sp>
        <p:nvSpPr>
          <p:cNvPr id="7" name="Text 5"/>
          <p:cNvSpPr/>
          <p:nvPr/>
        </p:nvSpPr>
        <p:spPr>
          <a:xfrm>
            <a:off x="7620357" y="2080498"/>
            <a:ext cx="3621643" cy="372070"/>
          </a:xfrm>
          <a:prstGeom prst="rect">
            <a:avLst/>
          </a:prstGeom>
          <a:noFill/>
          <a:ln/>
        </p:spPr>
        <p:txBody>
          <a:bodyPr wrap="none" lIns="0" tIns="0" rIns="0" bIns="0" rtlCol="0" anchor="t"/>
          <a:lstStyle/>
          <a:p>
            <a:pPr marL="0" indent="0" algn="l">
              <a:lnSpc>
                <a:spcPts val="2900"/>
              </a:lnSpc>
              <a:buNone/>
            </a:pPr>
            <a:r>
              <a:rPr lang="en-US" sz="2300" b="1" dirty="0">
                <a:solidFill>
                  <a:srgbClr val="E5E0DF"/>
                </a:solidFill>
                <a:latin typeface="Inter Bold" pitchFamily="34" charset="0"/>
                <a:ea typeface="Inter Bold" pitchFamily="34" charset="-122"/>
                <a:cs typeface="Inter Bold" pitchFamily="34" charset="-120"/>
              </a:rPr>
              <a:t>Efficiency in Deployment</a:t>
            </a:r>
            <a:endParaRPr lang="en-US" sz="2300" dirty="0"/>
          </a:p>
        </p:txBody>
      </p:sp>
      <p:sp>
        <p:nvSpPr>
          <p:cNvPr id="8" name="Text 6"/>
          <p:cNvSpPr/>
          <p:nvPr/>
        </p:nvSpPr>
        <p:spPr>
          <a:xfrm>
            <a:off x="7620357" y="2571631"/>
            <a:ext cx="6010275" cy="158769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The model is computationally efficient, allowing for rapid training and deployment even with large datasets. This makes it suitable for real-time applications in e-commerce, such as dynamic pricing adjustments or immediate recommendation generation.</a:t>
            </a:r>
            <a:endParaRPr lang="en-US" sz="1550" dirty="0"/>
          </a:p>
        </p:txBody>
      </p:sp>
      <p:sp>
        <p:nvSpPr>
          <p:cNvPr id="9" name="Shape 7"/>
          <p:cNvSpPr/>
          <p:nvPr/>
        </p:nvSpPr>
        <p:spPr>
          <a:xfrm>
            <a:off x="793790" y="4563666"/>
            <a:ext cx="6422231" cy="2808327"/>
          </a:xfrm>
          <a:prstGeom prst="roundRect">
            <a:avLst>
              <a:gd name="adj" fmla="val 16962"/>
            </a:avLst>
          </a:prstGeom>
          <a:solidFill>
            <a:srgbClr val="110080"/>
          </a:solidFill>
          <a:ln w="7620">
            <a:solidFill>
              <a:srgbClr val="2A1999"/>
            </a:solidFill>
            <a:prstDash val="solid"/>
          </a:ln>
        </p:spPr>
      </p:sp>
      <p:sp>
        <p:nvSpPr>
          <p:cNvPr id="10" name="Text 8"/>
          <p:cNvSpPr/>
          <p:nvPr/>
        </p:nvSpPr>
        <p:spPr>
          <a:xfrm>
            <a:off x="999768" y="4769644"/>
            <a:ext cx="3053358" cy="372070"/>
          </a:xfrm>
          <a:prstGeom prst="rect">
            <a:avLst/>
          </a:prstGeom>
          <a:noFill/>
          <a:ln/>
        </p:spPr>
        <p:txBody>
          <a:bodyPr wrap="none" lIns="0" tIns="0" rIns="0" bIns="0" rtlCol="0" anchor="t"/>
          <a:lstStyle/>
          <a:p>
            <a:pPr marL="0" indent="0" algn="l">
              <a:lnSpc>
                <a:spcPts val="2900"/>
              </a:lnSpc>
              <a:buNone/>
            </a:pPr>
            <a:r>
              <a:rPr lang="en-US" sz="2300" b="1" dirty="0">
                <a:solidFill>
                  <a:srgbClr val="E5E0DF"/>
                </a:solidFill>
                <a:latin typeface="Inter Bold" pitchFamily="34" charset="0"/>
                <a:ea typeface="Inter Bold" pitchFamily="34" charset="-122"/>
                <a:cs typeface="Inter Bold" pitchFamily="34" charset="-120"/>
              </a:rPr>
              <a:t>Probabilistic Outputs</a:t>
            </a:r>
            <a:endParaRPr lang="en-US" sz="2300" dirty="0"/>
          </a:p>
        </p:txBody>
      </p:sp>
      <p:sp>
        <p:nvSpPr>
          <p:cNvPr id="11" name="Text 9"/>
          <p:cNvSpPr/>
          <p:nvPr/>
        </p:nvSpPr>
        <p:spPr>
          <a:xfrm>
            <a:off x="999768" y="5260777"/>
            <a:ext cx="6010275" cy="158769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Unlike some models that provide only a binary outcome, logistic regression outputs a probability score. This nuanced information enables more sophisticated strategies, such as segmenting customers by their likelihood to buy, or prioritizing marketing efforts based on confidence levels.</a:t>
            </a:r>
            <a:endParaRPr lang="en-US" sz="1550" dirty="0"/>
          </a:p>
        </p:txBody>
      </p:sp>
      <p:sp>
        <p:nvSpPr>
          <p:cNvPr id="12" name="Shape 10"/>
          <p:cNvSpPr/>
          <p:nvPr/>
        </p:nvSpPr>
        <p:spPr>
          <a:xfrm>
            <a:off x="7414379" y="4563666"/>
            <a:ext cx="6422231" cy="2808327"/>
          </a:xfrm>
          <a:prstGeom prst="roundRect">
            <a:avLst>
              <a:gd name="adj" fmla="val 16962"/>
            </a:avLst>
          </a:prstGeom>
          <a:solidFill>
            <a:srgbClr val="110080"/>
          </a:solidFill>
          <a:ln w="7620">
            <a:solidFill>
              <a:srgbClr val="2A1999"/>
            </a:solidFill>
            <a:prstDash val="solid"/>
          </a:ln>
        </p:spPr>
      </p:sp>
      <p:sp>
        <p:nvSpPr>
          <p:cNvPr id="13" name="Text 11"/>
          <p:cNvSpPr/>
          <p:nvPr/>
        </p:nvSpPr>
        <p:spPr>
          <a:xfrm>
            <a:off x="7620357" y="4769644"/>
            <a:ext cx="5063014" cy="372070"/>
          </a:xfrm>
          <a:prstGeom prst="rect">
            <a:avLst/>
          </a:prstGeom>
          <a:noFill/>
          <a:ln/>
        </p:spPr>
        <p:txBody>
          <a:bodyPr wrap="none" lIns="0" tIns="0" rIns="0" bIns="0" rtlCol="0" anchor="t"/>
          <a:lstStyle/>
          <a:p>
            <a:pPr marL="0" indent="0" algn="l">
              <a:lnSpc>
                <a:spcPts val="2900"/>
              </a:lnSpc>
              <a:buNone/>
            </a:pPr>
            <a:r>
              <a:rPr lang="en-US" sz="2300" b="1" dirty="0">
                <a:solidFill>
                  <a:srgbClr val="E5E0DF"/>
                </a:solidFill>
                <a:latin typeface="Inter Bold" pitchFamily="34" charset="0"/>
                <a:ea typeface="Inter Bold" pitchFamily="34" charset="-122"/>
                <a:cs typeface="Inter Bold" pitchFamily="34" charset="-120"/>
              </a:rPr>
              <a:t>Foundation for Nuanced Strategies</a:t>
            </a:r>
            <a:endParaRPr lang="en-US" sz="2300" dirty="0"/>
          </a:p>
        </p:txBody>
      </p:sp>
      <p:sp>
        <p:nvSpPr>
          <p:cNvPr id="14" name="Text 12"/>
          <p:cNvSpPr/>
          <p:nvPr/>
        </p:nvSpPr>
        <p:spPr>
          <a:xfrm>
            <a:off x="7620357" y="5260777"/>
            <a:ext cx="6010275" cy="190523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The probabilistic nature of the output allows e-commerce businesses to develop highly targeted and segmented marketing strategies. This could include offering varying levels of discounts, triggering different communication flows, or optimizing ad placements based on predicted purchase likelihood.</a:t>
            </a:r>
            <a:endParaRPr lang="en-US" sz="1550" dirty="0"/>
          </a:p>
        </p:txBody>
      </p:sp>
      <mc:AlternateContent xmlns:mc="http://schemas.openxmlformats.org/markup-compatibility/2006">
        <mc:Choice xmlns:p14="http://schemas.microsoft.com/office/powerpoint/2010/main" Requires="p14">
          <p:contentPart p14:bwMode="auto" r:id="rId3">
            <p14:nvContentPartPr>
              <p14:cNvPr id="15" name="Ink 14">
                <a:extLst>
                  <a:ext uri="{FF2B5EF4-FFF2-40B4-BE49-F238E27FC236}">
                    <a16:creationId xmlns:a16="http://schemas.microsoft.com/office/drawing/2014/main" id="{7DE23A5A-3E54-5BBB-EDB4-4A1091C303E8}"/>
                  </a:ext>
                </a:extLst>
              </p14:cNvPr>
              <p14:cNvContentPartPr/>
              <p14:nvPr/>
            </p14:nvContentPartPr>
            <p14:xfrm>
              <a:off x="12901838" y="7861083"/>
              <a:ext cx="1569960" cy="225000"/>
            </p14:xfrm>
          </p:contentPart>
        </mc:Choice>
        <mc:Fallback>
          <p:pic>
            <p:nvPicPr>
              <p:cNvPr id="15" name="Ink 14">
                <a:extLst>
                  <a:ext uri="{FF2B5EF4-FFF2-40B4-BE49-F238E27FC236}">
                    <a16:creationId xmlns:a16="http://schemas.microsoft.com/office/drawing/2014/main" id="{7DE23A5A-3E54-5BBB-EDB4-4A1091C303E8}"/>
                  </a:ext>
                </a:extLst>
              </p:cNvPr>
              <p:cNvPicPr/>
              <p:nvPr/>
            </p:nvPicPr>
            <p:blipFill>
              <a:blip r:embed="rId4"/>
              <a:stretch>
                <a:fillRect/>
              </a:stretch>
            </p:blipFill>
            <p:spPr>
              <a:xfrm>
                <a:off x="12838838" y="7798443"/>
                <a:ext cx="1695600" cy="350640"/>
              </a:xfrm>
              <a:prstGeom prst="rect">
                <a:avLst/>
              </a:prstGeom>
            </p:spPr>
          </p:pic>
        </mc:Fallback>
      </mc:AlternateContent>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486495"/>
            <a:ext cx="7559993" cy="620078"/>
          </a:xfrm>
          <a:prstGeom prst="rect">
            <a:avLst/>
          </a:prstGeom>
          <a:noFill/>
          <a:ln/>
        </p:spPr>
        <p:txBody>
          <a:bodyPr wrap="none" lIns="0" tIns="0" rIns="0" bIns="0" rtlCol="0" anchor="t"/>
          <a:lstStyle/>
          <a:p>
            <a:pPr marL="0" indent="0" algn="l">
              <a:lnSpc>
                <a:spcPts val="4850"/>
              </a:lnSpc>
              <a:buNone/>
            </a:pPr>
            <a:r>
              <a:rPr lang="en-US" sz="3900" b="1" dirty="0">
                <a:solidFill>
                  <a:srgbClr val="FFFFFF"/>
                </a:solidFill>
                <a:latin typeface="Inter Bold" pitchFamily="34" charset="0"/>
                <a:ea typeface="Inter Bold" pitchFamily="34" charset="-122"/>
                <a:cs typeface="Inter Bold" pitchFamily="34" charset="-120"/>
              </a:rPr>
              <a:t>Challenges and Considerations</a:t>
            </a:r>
            <a:endParaRPr lang="en-US" sz="3900" dirty="0"/>
          </a:p>
        </p:txBody>
      </p:sp>
      <p:pic>
        <p:nvPicPr>
          <p:cNvPr id="3" name="Image 0" descr="preencoded.png"/>
          <p:cNvPicPr>
            <a:picLocks noChangeAspect="1"/>
          </p:cNvPicPr>
          <p:nvPr/>
        </p:nvPicPr>
        <p:blipFill>
          <a:blip r:embed="rId3"/>
          <a:stretch>
            <a:fillRect/>
          </a:stretch>
        </p:blipFill>
        <p:spPr>
          <a:xfrm>
            <a:off x="793790" y="2503408"/>
            <a:ext cx="4215289" cy="4239578"/>
          </a:xfrm>
          <a:prstGeom prst="rect">
            <a:avLst/>
          </a:prstGeom>
        </p:spPr>
      </p:pic>
      <p:sp>
        <p:nvSpPr>
          <p:cNvPr id="4" name="Text 1"/>
          <p:cNvSpPr/>
          <p:nvPr/>
        </p:nvSpPr>
        <p:spPr>
          <a:xfrm>
            <a:off x="992148" y="2701766"/>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5E0DF"/>
                </a:solidFill>
                <a:latin typeface="Inter Bold" pitchFamily="34" charset="0"/>
                <a:ea typeface="Inter Bold" pitchFamily="34" charset="-122"/>
                <a:cs typeface="Inter Bold" pitchFamily="34" charset="-120"/>
              </a:rPr>
              <a:t>Imbalanced Data</a:t>
            </a:r>
            <a:endParaRPr lang="en-US" sz="1950" dirty="0"/>
          </a:p>
        </p:txBody>
      </p:sp>
      <p:sp>
        <p:nvSpPr>
          <p:cNvPr id="5" name="Text 2"/>
          <p:cNvSpPr/>
          <p:nvPr/>
        </p:nvSpPr>
        <p:spPr>
          <a:xfrm>
            <a:off x="992148" y="3130987"/>
            <a:ext cx="3818573" cy="3175397"/>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In e-commerce, the number of users who browse far outweighs those who actually make a purchase. This imbalanced dataset requires specialized techniques like oversampling, undersampling, or using specific evaluation metrics (e.g., precision, recall, F1-score) to prevent the model from becoming biased towards the majority class (non-buyers).</a:t>
            </a:r>
            <a:endParaRPr lang="en-US" sz="1550" dirty="0"/>
          </a:p>
        </p:txBody>
      </p:sp>
      <p:pic>
        <p:nvPicPr>
          <p:cNvPr id="6" name="Image 1" descr="preencoded.png"/>
          <p:cNvPicPr>
            <a:picLocks noChangeAspect="1"/>
          </p:cNvPicPr>
          <p:nvPr/>
        </p:nvPicPr>
        <p:blipFill>
          <a:blip r:embed="rId4"/>
          <a:stretch>
            <a:fillRect/>
          </a:stretch>
        </p:blipFill>
        <p:spPr>
          <a:xfrm>
            <a:off x="5207437" y="2503408"/>
            <a:ext cx="4215408" cy="4239578"/>
          </a:xfrm>
          <a:prstGeom prst="rect">
            <a:avLst/>
          </a:prstGeom>
        </p:spPr>
      </p:pic>
      <p:sp>
        <p:nvSpPr>
          <p:cNvPr id="7" name="Text 3"/>
          <p:cNvSpPr/>
          <p:nvPr/>
        </p:nvSpPr>
        <p:spPr>
          <a:xfrm>
            <a:off x="5405795" y="2701766"/>
            <a:ext cx="2827972" cy="310158"/>
          </a:xfrm>
          <a:prstGeom prst="rect">
            <a:avLst/>
          </a:prstGeom>
          <a:noFill/>
          <a:ln/>
        </p:spPr>
        <p:txBody>
          <a:bodyPr wrap="none" lIns="0" tIns="0" rIns="0" bIns="0" rtlCol="0" anchor="t"/>
          <a:lstStyle/>
          <a:p>
            <a:pPr marL="0" indent="0" algn="l">
              <a:lnSpc>
                <a:spcPts val="2400"/>
              </a:lnSpc>
              <a:buNone/>
            </a:pPr>
            <a:r>
              <a:rPr lang="en-US" sz="1950" b="1" dirty="0">
                <a:solidFill>
                  <a:srgbClr val="E5E0DF"/>
                </a:solidFill>
                <a:latin typeface="Inter Bold" pitchFamily="34" charset="0"/>
                <a:ea typeface="Inter Bold" pitchFamily="34" charset="-122"/>
                <a:cs typeface="Inter Bold" pitchFamily="34" charset="-120"/>
              </a:rPr>
              <a:t>Dynamic User Behavior</a:t>
            </a:r>
            <a:endParaRPr lang="en-US" sz="1950" dirty="0"/>
          </a:p>
        </p:txBody>
      </p:sp>
      <p:sp>
        <p:nvSpPr>
          <p:cNvPr id="8" name="Text 4"/>
          <p:cNvSpPr/>
          <p:nvPr/>
        </p:nvSpPr>
        <p:spPr>
          <a:xfrm>
            <a:off x="5405795" y="3130987"/>
            <a:ext cx="3818692" cy="254031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Customer preferences and online trends change rapidly. Models need frequent updates and retraining to remain relevant and accurate. A model trained on last year's data might not capture current buying patterns, necessitating robust MLOps practices for continuous monitoring and deployment.</a:t>
            </a:r>
            <a:endParaRPr lang="en-US" sz="1550" dirty="0"/>
          </a:p>
        </p:txBody>
      </p:sp>
      <p:pic>
        <p:nvPicPr>
          <p:cNvPr id="9" name="Image 2" descr="preencoded.png"/>
          <p:cNvPicPr>
            <a:picLocks noChangeAspect="1"/>
          </p:cNvPicPr>
          <p:nvPr/>
        </p:nvPicPr>
        <p:blipFill>
          <a:blip r:embed="rId3"/>
          <a:stretch>
            <a:fillRect/>
          </a:stretch>
        </p:blipFill>
        <p:spPr>
          <a:xfrm>
            <a:off x="9621203" y="2503408"/>
            <a:ext cx="4215289" cy="4239578"/>
          </a:xfrm>
          <a:prstGeom prst="rect">
            <a:avLst/>
          </a:prstGeom>
        </p:spPr>
      </p:pic>
      <p:sp>
        <p:nvSpPr>
          <p:cNvPr id="10" name="Text 5"/>
          <p:cNvSpPr/>
          <p:nvPr/>
        </p:nvSpPr>
        <p:spPr>
          <a:xfrm>
            <a:off x="9819561" y="2701766"/>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5E0DF"/>
                </a:solidFill>
                <a:latin typeface="Inter Bold" pitchFamily="34" charset="0"/>
                <a:ea typeface="Inter Bold" pitchFamily="34" charset="-122"/>
                <a:cs typeface="Inter Bold" pitchFamily="34" charset="-120"/>
              </a:rPr>
              <a:t>Feature Engineering</a:t>
            </a:r>
            <a:endParaRPr lang="en-US" sz="1950" dirty="0"/>
          </a:p>
        </p:txBody>
      </p:sp>
      <p:sp>
        <p:nvSpPr>
          <p:cNvPr id="11" name="Text 6"/>
          <p:cNvSpPr/>
          <p:nvPr/>
        </p:nvSpPr>
        <p:spPr>
          <a:xfrm>
            <a:off x="9819561" y="3130987"/>
            <a:ext cx="3818573" cy="254031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The quality of predictions heavily relies on the quality and relevance of the input features. Extracting meaningful signals from complex, raw data (e.g., raw clickstream logs, text reviews) requires extensive domain knowledge and creative feature engineering to build effective predictive power.</a:t>
            </a:r>
            <a:endParaRPr lang="en-US" sz="1550" dirty="0"/>
          </a:p>
        </p:txBody>
      </p:sp>
      <mc:AlternateContent xmlns:mc="http://schemas.openxmlformats.org/markup-compatibility/2006">
        <mc:Choice xmlns:p14="http://schemas.microsoft.com/office/powerpoint/2010/main" Requires="p14">
          <p:contentPart p14:bwMode="auto" r:id="rId5">
            <p14:nvContentPartPr>
              <p14:cNvPr id="12" name="Ink 11">
                <a:extLst>
                  <a:ext uri="{FF2B5EF4-FFF2-40B4-BE49-F238E27FC236}">
                    <a16:creationId xmlns:a16="http://schemas.microsoft.com/office/drawing/2014/main" id="{D37BF19F-A68B-FF13-38B0-D5DA5B956134}"/>
                  </a:ext>
                </a:extLst>
              </p14:cNvPr>
              <p14:cNvContentPartPr/>
              <p14:nvPr/>
            </p14:nvContentPartPr>
            <p14:xfrm>
              <a:off x="12901838" y="7861083"/>
              <a:ext cx="1569960" cy="225000"/>
            </p14:xfrm>
          </p:contentPart>
        </mc:Choice>
        <mc:Fallback>
          <p:pic>
            <p:nvPicPr>
              <p:cNvPr id="12" name="Ink 11">
                <a:extLst>
                  <a:ext uri="{FF2B5EF4-FFF2-40B4-BE49-F238E27FC236}">
                    <a16:creationId xmlns:a16="http://schemas.microsoft.com/office/drawing/2014/main" id="{D37BF19F-A68B-FF13-38B0-D5DA5B956134}"/>
                  </a:ext>
                </a:extLst>
              </p:cNvPr>
              <p:cNvPicPr/>
              <p:nvPr/>
            </p:nvPicPr>
            <p:blipFill>
              <a:blip r:embed="rId6"/>
              <a:stretch>
                <a:fillRect/>
              </a:stretch>
            </p:blipFill>
            <p:spPr>
              <a:xfrm>
                <a:off x="12838838" y="7798443"/>
                <a:ext cx="1695600" cy="350640"/>
              </a:xfrm>
              <a:prstGeom prst="rect">
                <a:avLst/>
              </a:prstGeom>
            </p:spPr>
          </p:pic>
        </mc:Fallback>
      </mc:AlternateContent>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86527" y="541853"/>
            <a:ext cx="11589901" cy="614482"/>
          </a:xfrm>
          <a:prstGeom prst="rect">
            <a:avLst/>
          </a:prstGeom>
          <a:noFill/>
          <a:ln/>
        </p:spPr>
        <p:txBody>
          <a:bodyPr wrap="none" lIns="0" tIns="0" rIns="0" bIns="0" rtlCol="0" anchor="t"/>
          <a:lstStyle/>
          <a:p>
            <a:pPr marL="0" indent="0" algn="l">
              <a:lnSpc>
                <a:spcPts val="4800"/>
              </a:lnSpc>
              <a:buNone/>
            </a:pPr>
            <a:r>
              <a:rPr lang="en-US" sz="3850" b="1" dirty="0">
                <a:solidFill>
                  <a:srgbClr val="FFFFFF"/>
                </a:solidFill>
                <a:latin typeface="Inter Bold" pitchFamily="34" charset="0"/>
                <a:ea typeface="Inter Bold" pitchFamily="34" charset="-122"/>
                <a:cs typeface="Inter Bold" pitchFamily="34" charset="-120"/>
              </a:rPr>
              <a:t>Beyond Logistic Regression: Hybrid Approaches</a:t>
            </a:r>
            <a:endParaRPr lang="en-US" sz="3850" dirty="0"/>
          </a:p>
        </p:txBody>
      </p:sp>
      <p:sp>
        <p:nvSpPr>
          <p:cNvPr id="3" name="Text 1"/>
          <p:cNvSpPr/>
          <p:nvPr/>
        </p:nvSpPr>
        <p:spPr>
          <a:xfrm>
            <a:off x="786527" y="1549598"/>
            <a:ext cx="13057346" cy="629364"/>
          </a:xfrm>
          <a:prstGeom prst="rect">
            <a:avLst/>
          </a:prstGeom>
          <a:noFill/>
          <a:ln/>
        </p:spPr>
        <p:txBody>
          <a:bodyPr wrap="square" lIns="0" tIns="0" rIns="0" bIns="0" rtlCol="0" anchor="t"/>
          <a:lstStyle/>
          <a:p>
            <a:pPr marL="0" indent="0" algn="l">
              <a:lnSpc>
                <a:spcPts val="2450"/>
              </a:lnSpc>
              <a:buNone/>
            </a:pPr>
            <a:r>
              <a:rPr lang="en-US" sz="1500" dirty="0">
                <a:solidFill>
                  <a:srgbClr val="E5E0DF"/>
                </a:solidFill>
                <a:latin typeface="Inter" pitchFamily="34" charset="0"/>
                <a:ea typeface="Inter" pitchFamily="34" charset="-122"/>
                <a:cs typeface="Inter" pitchFamily="34" charset="-120"/>
              </a:rPr>
              <a:t>While logistic regression is a robust and interpretable model, its predictive power can sometimes be limited by the linearity assumption. To overcome this, combining it with other machine learning techniques often leads to superior performance.</a:t>
            </a:r>
            <a:endParaRPr lang="en-US" sz="1500" dirty="0"/>
          </a:p>
        </p:txBody>
      </p:sp>
      <p:pic>
        <p:nvPicPr>
          <p:cNvPr id="4" name="Image 0" descr="preencoded.png"/>
          <p:cNvPicPr>
            <a:picLocks noChangeAspect="1"/>
          </p:cNvPicPr>
          <p:nvPr/>
        </p:nvPicPr>
        <p:blipFill>
          <a:blip r:embed="rId3"/>
          <a:stretch>
            <a:fillRect/>
          </a:stretch>
        </p:blipFill>
        <p:spPr>
          <a:xfrm>
            <a:off x="786527" y="2400181"/>
            <a:ext cx="983218" cy="1762482"/>
          </a:xfrm>
          <a:prstGeom prst="rect">
            <a:avLst/>
          </a:prstGeom>
        </p:spPr>
      </p:pic>
      <p:sp>
        <p:nvSpPr>
          <p:cNvPr id="5" name="Text 2"/>
          <p:cNvSpPr/>
          <p:nvPr/>
        </p:nvSpPr>
        <p:spPr>
          <a:xfrm>
            <a:off x="1966317" y="2596753"/>
            <a:ext cx="2458164" cy="307300"/>
          </a:xfrm>
          <a:prstGeom prst="rect">
            <a:avLst/>
          </a:prstGeom>
          <a:noFill/>
          <a:ln/>
        </p:spPr>
        <p:txBody>
          <a:bodyPr wrap="none" lIns="0" tIns="0" rIns="0" bIns="0" rtlCol="0" anchor="t"/>
          <a:lstStyle/>
          <a:p>
            <a:pPr marL="0" indent="0" algn="l">
              <a:lnSpc>
                <a:spcPts val="2400"/>
              </a:lnSpc>
              <a:buNone/>
            </a:pPr>
            <a:r>
              <a:rPr lang="en-US" sz="1900" b="1" dirty="0">
                <a:solidFill>
                  <a:srgbClr val="E5E0DF"/>
                </a:solidFill>
                <a:latin typeface="Inter Bold" pitchFamily="34" charset="0"/>
                <a:ea typeface="Inter Bold" pitchFamily="34" charset="-122"/>
                <a:cs typeface="Inter Bold" pitchFamily="34" charset="-120"/>
              </a:rPr>
              <a:t>Ensemble Modeling</a:t>
            </a:r>
            <a:endParaRPr lang="en-US" sz="1900" dirty="0"/>
          </a:p>
        </p:txBody>
      </p:sp>
      <p:sp>
        <p:nvSpPr>
          <p:cNvPr id="6" name="Text 3"/>
          <p:cNvSpPr/>
          <p:nvPr/>
        </p:nvSpPr>
        <p:spPr>
          <a:xfrm>
            <a:off x="1966317" y="3022044"/>
            <a:ext cx="11877556" cy="944047"/>
          </a:xfrm>
          <a:prstGeom prst="rect">
            <a:avLst/>
          </a:prstGeom>
          <a:noFill/>
          <a:ln/>
        </p:spPr>
        <p:txBody>
          <a:bodyPr wrap="square" lIns="0" tIns="0" rIns="0" bIns="0" rtlCol="0" anchor="t"/>
          <a:lstStyle/>
          <a:p>
            <a:pPr marL="0" indent="0" algn="l">
              <a:lnSpc>
                <a:spcPts val="2450"/>
              </a:lnSpc>
              <a:buNone/>
            </a:pPr>
            <a:r>
              <a:rPr lang="en-US" sz="1500" dirty="0">
                <a:solidFill>
                  <a:srgbClr val="E5E0DF"/>
                </a:solidFill>
                <a:latin typeface="Inter" pitchFamily="34" charset="0"/>
                <a:ea typeface="Inter" pitchFamily="34" charset="-122"/>
                <a:cs typeface="Inter" pitchFamily="34" charset="-120"/>
              </a:rPr>
              <a:t>Combining logistic regression with more complex models like decision trees or random forests can create powerful ensemble models. Logistic regression might act as a "meta-learner" on the outputs of other models, or the models could be stacked in sequence to leverage different strengths.</a:t>
            </a:r>
            <a:endParaRPr lang="en-US" sz="1500" dirty="0"/>
          </a:p>
        </p:txBody>
      </p:sp>
      <p:pic>
        <p:nvPicPr>
          <p:cNvPr id="7" name="Image 1" descr="preencoded.png"/>
          <p:cNvPicPr>
            <a:picLocks noChangeAspect="1"/>
          </p:cNvPicPr>
          <p:nvPr/>
        </p:nvPicPr>
        <p:blipFill>
          <a:blip r:embed="rId4"/>
          <a:stretch>
            <a:fillRect/>
          </a:stretch>
        </p:blipFill>
        <p:spPr>
          <a:xfrm>
            <a:off x="786527" y="4162663"/>
            <a:ext cx="983218" cy="1762482"/>
          </a:xfrm>
          <a:prstGeom prst="rect">
            <a:avLst/>
          </a:prstGeom>
        </p:spPr>
      </p:pic>
      <p:sp>
        <p:nvSpPr>
          <p:cNvPr id="8" name="Text 4"/>
          <p:cNvSpPr/>
          <p:nvPr/>
        </p:nvSpPr>
        <p:spPr>
          <a:xfrm>
            <a:off x="1966317" y="4359235"/>
            <a:ext cx="4068366" cy="307300"/>
          </a:xfrm>
          <a:prstGeom prst="rect">
            <a:avLst/>
          </a:prstGeom>
          <a:noFill/>
          <a:ln/>
        </p:spPr>
        <p:txBody>
          <a:bodyPr wrap="none" lIns="0" tIns="0" rIns="0" bIns="0" rtlCol="0" anchor="t"/>
          <a:lstStyle/>
          <a:p>
            <a:pPr marL="0" indent="0" algn="l">
              <a:lnSpc>
                <a:spcPts val="2400"/>
              </a:lnSpc>
              <a:buNone/>
            </a:pPr>
            <a:r>
              <a:rPr lang="en-US" sz="1900" b="1" dirty="0">
                <a:solidFill>
                  <a:srgbClr val="E5E0DF"/>
                </a:solidFill>
                <a:latin typeface="Inter Bold" pitchFamily="34" charset="0"/>
                <a:ea typeface="Inter Bold" pitchFamily="34" charset="-122"/>
                <a:cs typeface="Inter Bold" pitchFamily="34" charset="-120"/>
              </a:rPr>
              <a:t>Balancing Interpretability &amp; Power</a:t>
            </a:r>
            <a:endParaRPr lang="en-US" sz="1900" dirty="0"/>
          </a:p>
        </p:txBody>
      </p:sp>
      <p:sp>
        <p:nvSpPr>
          <p:cNvPr id="9" name="Text 5"/>
          <p:cNvSpPr/>
          <p:nvPr/>
        </p:nvSpPr>
        <p:spPr>
          <a:xfrm>
            <a:off x="1966317" y="4784527"/>
            <a:ext cx="11877556" cy="944047"/>
          </a:xfrm>
          <a:prstGeom prst="rect">
            <a:avLst/>
          </a:prstGeom>
          <a:noFill/>
          <a:ln/>
        </p:spPr>
        <p:txBody>
          <a:bodyPr wrap="square" lIns="0" tIns="0" rIns="0" bIns="0" rtlCol="0" anchor="t"/>
          <a:lstStyle/>
          <a:p>
            <a:pPr marL="0" indent="0" algn="l">
              <a:lnSpc>
                <a:spcPts val="2450"/>
              </a:lnSpc>
              <a:buNone/>
            </a:pPr>
            <a:r>
              <a:rPr lang="en-US" sz="1500" dirty="0">
                <a:solidFill>
                  <a:srgbClr val="E5E0DF"/>
                </a:solidFill>
                <a:latin typeface="Inter" pitchFamily="34" charset="0"/>
                <a:ea typeface="Inter" pitchFamily="34" charset="-122"/>
                <a:cs typeface="Inter" pitchFamily="34" charset="-120"/>
              </a:rPr>
              <a:t>Hybrid approaches allow businesses to strike a balance between model interpretability (often a strength of logistic regression) and predictive accuracy (where more complex models might excel). This ensures that while predictions are strong, the insights remain actionable and explainable.</a:t>
            </a:r>
            <a:endParaRPr lang="en-US" sz="1500" dirty="0"/>
          </a:p>
        </p:txBody>
      </p:sp>
      <p:pic>
        <p:nvPicPr>
          <p:cNvPr id="10" name="Image 2" descr="preencoded.png"/>
          <p:cNvPicPr>
            <a:picLocks noChangeAspect="1"/>
          </p:cNvPicPr>
          <p:nvPr/>
        </p:nvPicPr>
        <p:blipFill>
          <a:blip r:embed="rId5"/>
          <a:stretch>
            <a:fillRect/>
          </a:stretch>
        </p:blipFill>
        <p:spPr>
          <a:xfrm>
            <a:off x="786527" y="5925145"/>
            <a:ext cx="983218" cy="1762482"/>
          </a:xfrm>
          <a:prstGeom prst="rect">
            <a:avLst/>
          </a:prstGeom>
        </p:spPr>
      </p:pic>
      <p:sp>
        <p:nvSpPr>
          <p:cNvPr id="11" name="Text 6"/>
          <p:cNvSpPr/>
          <p:nvPr/>
        </p:nvSpPr>
        <p:spPr>
          <a:xfrm>
            <a:off x="1966317" y="6121718"/>
            <a:ext cx="3426381" cy="307300"/>
          </a:xfrm>
          <a:prstGeom prst="rect">
            <a:avLst/>
          </a:prstGeom>
          <a:noFill/>
          <a:ln/>
        </p:spPr>
        <p:txBody>
          <a:bodyPr wrap="none" lIns="0" tIns="0" rIns="0" bIns="0" rtlCol="0" anchor="t"/>
          <a:lstStyle/>
          <a:p>
            <a:pPr marL="0" indent="0" algn="l">
              <a:lnSpc>
                <a:spcPts val="2400"/>
              </a:lnSpc>
              <a:buNone/>
            </a:pPr>
            <a:r>
              <a:rPr lang="en-US" sz="1900" b="1" dirty="0">
                <a:solidFill>
                  <a:srgbClr val="E5E0DF"/>
                </a:solidFill>
                <a:latin typeface="Inter Bold" pitchFamily="34" charset="0"/>
                <a:ea typeface="Inter Bold" pitchFamily="34" charset="-122"/>
                <a:cs typeface="Inter Bold" pitchFamily="34" charset="-120"/>
              </a:rPr>
              <a:t>Continuous Experimentation</a:t>
            </a:r>
            <a:endParaRPr lang="en-US" sz="1900" dirty="0"/>
          </a:p>
        </p:txBody>
      </p:sp>
      <p:sp>
        <p:nvSpPr>
          <p:cNvPr id="12" name="Text 7"/>
          <p:cNvSpPr/>
          <p:nvPr/>
        </p:nvSpPr>
        <p:spPr>
          <a:xfrm>
            <a:off x="1966317" y="6547009"/>
            <a:ext cx="11877556" cy="944047"/>
          </a:xfrm>
          <a:prstGeom prst="rect">
            <a:avLst/>
          </a:prstGeom>
          <a:noFill/>
          <a:ln/>
        </p:spPr>
        <p:txBody>
          <a:bodyPr wrap="square" lIns="0" tIns="0" rIns="0" bIns="0" rtlCol="0" anchor="t"/>
          <a:lstStyle/>
          <a:p>
            <a:pPr marL="0" indent="0" algn="l">
              <a:lnSpc>
                <a:spcPts val="2450"/>
              </a:lnSpc>
              <a:buNone/>
            </a:pPr>
            <a:r>
              <a:rPr lang="en-US" sz="1500" dirty="0">
                <a:solidFill>
                  <a:srgbClr val="E5E0DF"/>
                </a:solidFill>
                <a:latin typeface="Inter" pitchFamily="34" charset="0"/>
                <a:ea typeface="Inter" pitchFamily="34" charset="-122"/>
                <a:cs typeface="Inter" pitchFamily="34" charset="-120"/>
              </a:rPr>
              <a:t>The dynamic nature of e-commerce necessitates an iterative approach. Continuous experimentation with different model combinations, feature sets, and tuning parameters is crucial to discover and maintain the optimal predictive solution for ever-evolving customer behavior.</a:t>
            </a:r>
            <a:endParaRPr lang="en-US" sz="1500" dirty="0"/>
          </a:p>
        </p:txBody>
      </p:sp>
      <mc:AlternateContent xmlns:mc="http://schemas.openxmlformats.org/markup-compatibility/2006">
        <mc:Choice xmlns:p14="http://schemas.microsoft.com/office/powerpoint/2010/main" Requires="p14">
          <p:contentPart p14:bwMode="auto" r:id="rId6">
            <p14:nvContentPartPr>
              <p14:cNvPr id="13" name="Ink 12">
                <a:extLst>
                  <a:ext uri="{FF2B5EF4-FFF2-40B4-BE49-F238E27FC236}">
                    <a16:creationId xmlns:a16="http://schemas.microsoft.com/office/drawing/2014/main" id="{CDFE38FF-95F9-C734-9817-E00C8C25FBCF}"/>
                  </a:ext>
                </a:extLst>
              </p14:cNvPr>
              <p14:cNvContentPartPr/>
              <p14:nvPr/>
            </p14:nvContentPartPr>
            <p14:xfrm>
              <a:off x="12901838" y="7861083"/>
              <a:ext cx="1569960" cy="225000"/>
            </p14:xfrm>
          </p:contentPart>
        </mc:Choice>
        <mc:Fallback>
          <p:pic>
            <p:nvPicPr>
              <p:cNvPr id="13" name="Ink 12">
                <a:extLst>
                  <a:ext uri="{FF2B5EF4-FFF2-40B4-BE49-F238E27FC236}">
                    <a16:creationId xmlns:a16="http://schemas.microsoft.com/office/drawing/2014/main" id="{CDFE38FF-95F9-C734-9817-E00C8C25FBCF}"/>
                  </a:ext>
                </a:extLst>
              </p:cNvPr>
              <p:cNvPicPr/>
              <p:nvPr/>
            </p:nvPicPr>
            <p:blipFill>
              <a:blip r:embed="rId7"/>
              <a:stretch>
                <a:fillRect/>
              </a:stretch>
            </p:blipFill>
            <p:spPr>
              <a:xfrm>
                <a:off x="12838838" y="7798443"/>
                <a:ext cx="1695600" cy="350640"/>
              </a:xfrm>
              <a:prstGeom prst="rect">
                <a:avLst/>
              </a:prstGeom>
            </p:spPr>
          </p:pic>
        </mc:Fallback>
      </mc:AlternateContent>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075968"/>
            <a:ext cx="9677757" cy="620078"/>
          </a:xfrm>
          <a:prstGeom prst="rect">
            <a:avLst/>
          </a:prstGeom>
          <a:noFill/>
          <a:ln/>
        </p:spPr>
        <p:txBody>
          <a:bodyPr wrap="none" lIns="0" tIns="0" rIns="0" bIns="0" rtlCol="0" anchor="t"/>
          <a:lstStyle/>
          <a:p>
            <a:pPr marL="0" indent="0" algn="l">
              <a:lnSpc>
                <a:spcPts val="4850"/>
              </a:lnSpc>
              <a:buNone/>
            </a:pPr>
            <a:r>
              <a:rPr lang="en-US" sz="3900" b="1" dirty="0">
                <a:solidFill>
                  <a:srgbClr val="FFFFFF"/>
                </a:solidFill>
                <a:latin typeface="Inter Bold" pitchFamily="34" charset="0"/>
                <a:ea typeface="Inter Bold" pitchFamily="34" charset="-122"/>
                <a:cs typeface="Inter Bold" pitchFamily="34" charset="-120"/>
              </a:rPr>
              <a:t>Conclusion: Turning Data into Decisions</a:t>
            </a:r>
            <a:endParaRPr lang="en-US" sz="3900" dirty="0"/>
          </a:p>
        </p:txBody>
      </p:sp>
      <p:pic>
        <p:nvPicPr>
          <p:cNvPr id="3" name="Image 0" descr="preencoded.png"/>
          <p:cNvPicPr>
            <a:picLocks noChangeAspect="1"/>
          </p:cNvPicPr>
          <p:nvPr/>
        </p:nvPicPr>
        <p:blipFill>
          <a:blip r:embed="rId3"/>
          <a:stretch>
            <a:fillRect/>
          </a:stretch>
        </p:blipFill>
        <p:spPr>
          <a:xfrm>
            <a:off x="1759744" y="2216944"/>
            <a:ext cx="4347448" cy="4347448"/>
          </a:xfrm>
          <a:prstGeom prst="rect">
            <a:avLst/>
          </a:prstGeom>
        </p:spPr>
      </p:pic>
      <p:sp>
        <p:nvSpPr>
          <p:cNvPr id="4" name="Text 1"/>
          <p:cNvSpPr/>
          <p:nvPr/>
        </p:nvSpPr>
        <p:spPr>
          <a:xfrm>
            <a:off x="7564874" y="2172295"/>
            <a:ext cx="6279356" cy="127015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Logistic regression stands as a fundamental tool, empowering e-commerce platforms to accurately predict who among their vast user base is most likely to make a purchase, and at what crucial moment.</a:t>
            </a:r>
            <a:endParaRPr lang="en-US" sz="1550" dirty="0"/>
          </a:p>
        </p:txBody>
      </p:sp>
      <p:sp>
        <p:nvSpPr>
          <p:cNvPr id="5" name="Text 2"/>
          <p:cNvSpPr/>
          <p:nvPr/>
        </p:nvSpPr>
        <p:spPr>
          <a:xfrm>
            <a:off x="7564874" y="3621048"/>
            <a:ext cx="6279356" cy="158769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This predictive capability translates directly into tangible business benefits: enabling smarter, more targeted marketing campaigns that resonate with potential buyers, optimizing inventory levels to meet demand efficiently, and crafting highly personalized shopping experiences that foster customer loyalty.</a:t>
            </a:r>
            <a:endParaRPr lang="en-US" sz="1550" dirty="0"/>
          </a:p>
        </p:txBody>
      </p:sp>
      <p:sp>
        <p:nvSpPr>
          <p:cNvPr id="6" name="Text 3"/>
          <p:cNvSpPr/>
          <p:nvPr/>
        </p:nvSpPr>
        <p:spPr>
          <a:xfrm>
            <a:off x="7564874" y="5387340"/>
            <a:ext cx="6279356" cy="158769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In today's fiercely competitive digital marketplace, investing in robust predictive analytics is no longer a luxury but a strategic imperative. It is the key to unlocking growth, optimizing operations, and staying ahead by making data-driven decisions that propel businesses forward.</a:t>
            </a:r>
            <a:endParaRPr lang="en-US" sz="1550" dirty="0"/>
          </a:p>
        </p:txBody>
      </p:sp>
      <mc:AlternateContent xmlns:mc="http://schemas.openxmlformats.org/markup-compatibility/2006">
        <mc:Choice xmlns:p14="http://schemas.microsoft.com/office/powerpoint/2010/main" Requires="p14">
          <p:contentPart p14:bwMode="auto" r:id="rId4">
            <p14:nvContentPartPr>
              <p14:cNvPr id="7" name="Ink 6">
                <a:extLst>
                  <a:ext uri="{FF2B5EF4-FFF2-40B4-BE49-F238E27FC236}">
                    <a16:creationId xmlns:a16="http://schemas.microsoft.com/office/drawing/2014/main" id="{311030D9-B886-4AA8-7025-8210A890DEA6}"/>
                  </a:ext>
                </a:extLst>
              </p14:cNvPr>
              <p14:cNvContentPartPr/>
              <p14:nvPr/>
            </p14:nvContentPartPr>
            <p14:xfrm>
              <a:off x="12901838" y="7861083"/>
              <a:ext cx="1569960" cy="225000"/>
            </p14:xfrm>
          </p:contentPart>
        </mc:Choice>
        <mc:Fallback>
          <p:pic>
            <p:nvPicPr>
              <p:cNvPr id="7" name="Ink 6">
                <a:extLst>
                  <a:ext uri="{FF2B5EF4-FFF2-40B4-BE49-F238E27FC236}">
                    <a16:creationId xmlns:a16="http://schemas.microsoft.com/office/drawing/2014/main" id="{311030D9-B886-4AA8-7025-8210A890DEA6}"/>
                  </a:ext>
                </a:extLst>
              </p:cNvPr>
              <p:cNvPicPr/>
              <p:nvPr/>
            </p:nvPicPr>
            <p:blipFill>
              <a:blip r:embed="rId5"/>
              <a:stretch>
                <a:fillRect/>
              </a:stretch>
            </p:blipFill>
            <p:spPr>
              <a:xfrm>
                <a:off x="12838838" y="7798443"/>
                <a:ext cx="1695600" cy="350640"/>
              </a:xfrm>
              <a:prstGeom prst="rect">
                <a:avLst/>
              </a:prstGeom>
            </p:spPr>
          </p:pic>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792718"/>
            <a:ext cx="7904798" cy="620078"/>
          </a:xfrm>
          <a:prstGeom prst="rect">
            <a:avLst/>
          </a:prstGeom>
          <a:noFill/>
          <a:ln/>
        </p:spPr>
        <p:txBody>
          <a:bodyPr wrap="none" lIns="0" tIns="0" rIns="0" bIns="0" rtlCol="0" anchor="t"/>
          <a:lstStyle/>
          <a:p>
            <a:pPr marL="0" indent="0" algn="l">
              <a:lnSpc>
                <a:spcPts val="4850"/>
              </a:lnSpc>
              <a:buNone/>
            </a:pPr>
            <a:r>
              <a:rPr lang="en-US" sz="3900" b="1" dirty="0">
                <a:solidFill>
                  <a:srgbClr val="FFFFFF"/>
                </a:solidFill>
                <a:latin typeface="Inter Bold" pitchFamily="34" charset="0"/>
                <a:ea typeface="Inter Bold" pitchFamily="34" charset="-122"/>
                <a:cs typeface="Inter Bold" pitchFamily="34" charset="-120"/>
              </a:rPr>
              <a:t>Why Predict Purchase Behavior?</a:t>
            </a:r>
            <a:endParaRPr lang="en-US" sz="3900" dirty="0"/>
          </a:p>
        </p:txBody>
      </p:sp>
      <p:sp>
        <p:nvSpPr>
          <p:cNvPr id="3" name="Shape 1"/>
          <p:cNvSpPr/>
          <p:nvPr/>
        </p:nvSpPr>
        <p:spPr>
          <a:xfrm>
            <a:off x="793790" y="2107287"/>
            <a:ext cx="6422231" cy="2416731"/>
          </a:xfrm>
          <a:prstGeom prst="roundRect">
            <a:avLst>
              <a:gd name="adj" fmla="val 4540"/>
            </a:avLst>
          </a:prstGeom>
          <a:solidFill>
            <a:srgbClr val="272525"/>
          </a:solidFill>
          <a:ln/>
        </p:spPr>
      </p:sp>
      <p:sp>
        <p:nvSpPr>
          <p:cNvPr id="4" name="Shape 2"/>
          <p:cNvSpPr/>
          <p:nvPr/>
        </p:nvSpPr>
        <p:spPr>
          <a:xfrm>
            <a:off x="793790" y="2084427"/>
            <a:ext cx="6422231" cy="91440"/>
          </a:xfrm>
          <a:prstGeom prst="roundRect">
            <a:avLst>
              <a:gd name="adj" fmla="val 91163"/>
            </a:avLst>
          </a:prstGeom>
          <a:solidFill>
            <a:srgbClr val="2B0AFF"/>
          </a:solidFill>
          <a:ln/>
        </p:spPr>
      </p:sp>
      <p:sp>
        <p:nvSpPr>
          <p:cNvPr id="5" name="Shape 3"/>
          <p:cNvSpPr/>
          <p:nvPr/>
        </p:nvSpPr>
        <p:spPr>
          <a:xfrm>
            <a:off x="3707249" y="1809631"/>
            <a:ext cx="595313" cy="595313"/>
          </a:xfrm>
          <a:prstGeom prst="roundRect">
            <a:avLst>
              <a:gd name="adj" fmla="val 153600"/>
            </a:avLst>
          </a:prstGeom>
          <a:solidFill>
            <a:srgbClr val="2B0AFF"/>
          </a:solidFill>
          <a:ln/>
        </p:spPr>
      </p:sp>
      <p:sp>
        <p:nvSpPr>
          <p:cNvPr id="6" name="Text 4"/>
          <p:cNvSpPr/>
          <p:nvPr/>
        </p:nvSpPr>
        <p:spPr>
          <a:xfrm>
            <a:off x="3885843" y="1958459"/>
            <a:ext cx="238125" cy="297656"/>
          </a:xfrm>
          <a:prstGeom prst="rect">
            <a:avLst/>
          </a:prstGeom>
          <a:noFill/>
          <a:ln/>
        </p:spPr>
        <p:txBody>
          <a:bodyPr wrap="none" lIns="0" tIns="0" rIns="0" bIns="0" rtlCol="0" anchor="t"/>
          <a:lstStyle/>
          <a:p>
            <a:pPr marL="0" indent="0" algn="l">
              <a:lnSpc>
                <a:spcPts val="3000"/>
              </a:lnSpc>
              <a:buNone/>
            </a:pPr>
            <a:r>
              <a:rPr lang="en-US" sz="1850" b="1" dirty="0">
                <a:solidFill>
                  <a:srgbClr val="FFFFFF"/>
                </a:solidFill>
                <a:latin typeface="Inter Bold" pitchFamily="34" charset="0"/>
                <a:ea typeface="Inter Bold" pitchFamily="34" charset="-122"/>
                <a:cs typeface="Inter Bold" pitchFamily="34" charset="-120"/>
              </a:rPr>
              <a:t>1</a:t>
            </a:r>
            <a:endParaRPr lang="en-US" sz="1850" dirty="0"/>
          </a:p>
        </p:txBody>
      </p:sp>
      <p:sp>
        <p:nvSpPr>
          <p:cNvPr id="7" name="Text 5"/>
          <p:cNvSpPr/>
          <p:nvPr/>
        </p:nvSpPr>
        <p:spPr>
          <a:xfrm>
            <a:off x="1015008" y="2603421"/>
            <a:ext cx="3213616" cy="310158"/>
          </a:xfrm>
          <a:prstGeom prst="rect">
            <a:avLst/>
          </a:prstGeom>
          <a:noFill/>
          <a:ln/>
        </p:spPr>
        <p:txBody>
          <a:bodyPr wrap="none" lIns="0" tIns="0" rIns="0" bIns="0" rtlCol="0" anchor="t"/>
          <a:lstStyle/>
          <a:p>
            <a:pPr marL="0" indent="0" algn="l">
              <a:lnSpc>
                <a:spcPts val="2400"/>
              </a:lnSpc>
              <a:buNone/>
            </a:pPr>
            <a:r>
              <a:rPr lang="en-US" sz="1950" b="1" dirty="0">
                <a:solidFill>
                  <a:srgbClr val="E5E0DF"/>
                </a:solidFill>
                <a:latin typeface="Inter Bold" pitchFamily="34" charset="0"/>
                <a:ea typeface="Inter Bold" pitchFamily="34" charset="-122"/>
                <a:cs typeface="Inter Bold" pitchFamily="34" charset="-120"/>
              </a:rPr>
              <a:t>Optimize Marketing Spend</a:t>
            </a:r>
            <a:endParaRPr lang="en-US" sz="1950" dirty="0"/>
          </a:p>
        </p:txBody>
      </p:sp>
      <p:sp>
        <p:nvSpPr>
          <p:cNvPr id="8" name="Text 6"/>
          <p:cNvSpPr/>
          <p:nvPr/>
        </p:nvSpPr>
        <p:spPr>
          <a:xfrm>
            <a:off x="1015008" y="3032641"/>
            <a:ext cx="5979795" cy="127015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Online retailers attract millions of visitors daily, yet only a fraction convert into buyers. Predicting who will buy helps allocate marketing resources more effectively, targeting high-potential customers and reducing wasted expenditure.</a:t>
            </a:r>
            <a:endParaRPr lang="en-US" sz="1550" dirty="0"/>
          </a:p>
        </p:txBody>
      </p:sp>
      <p:sp>
        <p:nvSpPr>
          <p:cNvPr id="9" name="Shape 7"/>
          <p:cNvSpPr/>
          <p:nvPr/>
        </p:nvSpPr>
        <p:spPr>
          <a:xfrm>
            <a:off x="7414379" y="2107287"/>
            <a:ext cx="6422231" cy="2416731"/>
          </a:xfrm>
          <a:prstGeom prst="roundRect">
            <a:avLst>
              <a:gd name="adj" fmla="val 4540"/>
            </a:avLst>
          </a:prstGeom>
          <a:solidFill>
            <a:srgbClr val="272525"/>
          </a:solidFill>
          <a:ln/>
        </p:spPr>
      </p:sp>
      <p:sp>
        <p:nvSpPr>
          <p:cNvPr id="10" name="Shape 8"/>
          <p:cNvSpPr/>
          <p:nvPr/>
        </p:nvSpPr>
        <p:spPr>
          <a:xfrm>
            <a:off x="7414379" y="2084427"/>
            <a:ext cx="6422231" cy="91440"/>
          </a:xfrm>
          <a:prstGeom prst="roundRect">
            <a:avLst>
              <a:gd name="adj" fmla="val 91163"/>
            </a:avLst>
          </a:prstGeom>
          <a:solidFill>
            <a:srgbClr val="2B0AFF"/>
          </a:solidFill>
          <a:ln/>
        </p:spPr>
      </p:sp>
      <p:sp>
        <p:nvSpPr>
          <p:cNvPr id="11" name="Shape 9"/>
          <p:cNvSpPr/>
          <p:nvPr/>
        </p:nvSpPr>
        <p:spPr>
          <a:xfrm>
            <a:off x="10327838" y="1809631"/>
            <a:ext cx="595313" cy="595313"/>
          </a:xfrm>
          <a:prstGeom prst="roundRect">
            <a:avLst>
              <a:gd name="adj" fmla="val 153600"/>
            </a:avLst>
          </a:prstGeom>
          <a:solidFill>
            <a:srgbClr val="2B0AFF"/>
          </a:solidFill>
          <a:ln/>
        </p:spPr>
      </p:sp>
      <p:sp>
        <p:nvSpPr>
          <p:cNvPr id="12" name="Text 10"/>
          <p:cNvSpPr/>
          <p:nvPr/>
        </p:nvSpPr>
        <p:spPr>
          <a:xfrm>
            <a:off x="10506432" y="1958459"/>
            <a:ext cx="238125" cy="297656"/>
          </a:xfrm>
          <a:prstGeom prst="rect">
            <a:avLst/>
          </a:prstGeom>
          <a:noFill/>
          <a:ln/>
        </p:spPr>
        <p:txBody>
          <a:bodyPr wrap="none" lIns="0" tIns="0" rIns="0" bIns="0" rtlCol="0" anchor="t"/>
          <a:lstStyle/>
          <a:p>
            <a:pPr marL="0" indent="0" algn="l">
              <a:lnSpc>
                <a:spcPts val="3000"/>
              </a:lnSpc>
              <a:buNone/>
            </a:pPr>
            <a:r>
              <a:rPr lang="en-US" sz="1850" b="1" dirty="0">
                <a:solidFill>
                  <a:srgbClr val="FFFFFF"/>
                </a:solidFill>
                <a:latin typeface="Inter Bold" pitchFamily="34" charset="0"/>
                <a:ea typeface="Inter Bold" pitchFamily="34" charset="-122"/>
                <a:cs typeface="Inter Bold" pitchFamily="34" charset="-120"/>
              </a:rPr>
              <a:t>2</a:t>
            </a:r>
            <a:endParaRPr lang="en-US" sz="1850" dirty="0"/>
          </a:p>
        </p:txBody>
      </p:sp>
      <p:sp>
        <p:nvSpPr>
          <p:cNvPr id="13" name="Text 11"/>
          <p:cNvSpPr/>
          <p:nvPr/>
        </p:nvSpPr>
        <p:spPr>
          <a:xfrm>
            <a:off x="7635597" y="2603421"/>
            <a:ext cx="2524839" cy="310158"/>
          </a:xfrm>
          <a:prstGeom prst="rect">
            <a:avLst/>
          </a:prstGeom>
          <a:noFill/>
          <a:ln/>
        </p:spPr>
        <p:txBody>
          <a:bodyPr wrap="none" lIns="0" tIns="0" rIns="0" bIns="0" rtlCol="0" anchor="t"/>
          <a:lstStyle/>
          <a:p>
            <a:pPr marL="0" indent="0" algn="l">
              <a:lnSpc>
                <a:spcPts val="2400"/>
              </a:lnSpc>
              <a:buNone/>
            </a:pPr>
            <a:r>
              <a:rPr lang="en-US" sz="1950" b="1" dirty="0">
                <a:solidFill>
                  <a:srgbClr val="E5E0DF"/>
                </a:solidFill>
                <a:latin typeface="Inter Bold" pitchFamily="34" charset="0"/>
                <a:ea typeface="Inter Bold" pitchFamily="34" charset="-122"/>
                <a:cs typeface="Inter Bold" pitchFamily="34" charset="-120"/>
              </a:rPr>
              <a:t>Streamline Inventory</a:t>
            </a:r>
            <a:endParaRPr lang="en-US" sz="1950" dirty="0"/>
          </a:p>
        </p:txBody>
      </p:sp>
      <p:sp>
        <p:nvSpPr>
          <p:cNvPr id="14" name="Text 12"/>
          <p:cNvSpPr/>
          <p:nvPr/>
        </p:nvSpPr>
        <p:spPr>
          <a:xfrm>
            <a:off x="7635597" y="3032641"/>
            <a:ext cx="5979795" cy="127015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Understanding future purchase patterns allows for better inventory management, preventing stockouts of popular items and minimizing overstock of less desired products. This reduces holding costs and improves supply chain efficiency.</a:t>
            </a:r>
            <a:endParaRPr lang="en-US" sz="1550" dirty="0"/>
          </a:p>
        </p:txBody>
      </p:sp>
      <p:sp>
        <p:nvSpPr>
          <p:cNvPr id="15" name="Shape 13"/>
          <p:cNvSpPr/>
          <p:nvPr/>
        </p:nvSpPr>
        <p:spPr>
          <a:xfrm>
            <a:off x="793790" y="5020032"/>
            <a:ext cx="6422231" cy="2416731"/>
          </a:xfrm>
          <a:prstGeom prst="roundRect">
            <a:avLst>
              <a:gd name="adj" fmla="val 4540"/>
            </a:avLst>
          </a:prstGeom>
          <a:solidFill>
            <a:srgbClr val="272525"/>
          </a:solidFill>
          <a:ln/>
        </p:spPr>
      </p:sp>
      <p:sp>
        <p:nvSpPr>
          <p:cNvPr id="16" name="Shape 14"/>
          <p:cNvSpPr/>
          <p:nvPr/>
        </p:nvSpPr>
        <p:spPr>
          <a:xfrm>
            <a:off x="793790" y="4997172"/>
            <a:ext cx="6422231" cy="91440"/>
          </a:xfrm>
          <a:prstGeom prst="roundRect">
            <a:avLst>
              <a:gd name="adj" fmla="val 91163"/>
            </a:avLst>
          </a:prstGeom>
          <a:solidFill>
            <a:srgbClr val="2B0AFF"/>
          </a:solidFill>
          <a:ln/>
        </p:spPr>
      </p:sp>
      <p:sp>
        <p:nvSpPr>
          <p:cNvPr id="17" name="Shape 15"/>
          <p:cNvSpPr/>
          <p:nvPr/>
        </p:nvSpPr>
        <p:spPr>
          <a:xfrm>
            <a:off x="3707249" y="4722376"/>
            <a:ext cx="595313" cy="595313"/>
          </a:xfrm>
          <a:prstGeom prst="roundRect">
            <a:avLst>
              <a:gd name="adj" fmla="val 153600"/>
            </a:avLst>
          </a:prstGeom>
          <a:solidFill>
            <a:srgbClr val="2B0AFF"/>
          </a:solidFill>
          <a:ln/>
        </p:spPr>
      </p:sp>
      <p:sp>
        <p:nvSpPr>
          <p:cNvPr id="18" name="Text 16"/>
          <p:cNvSpPr/>
          <p:nvPr/>
        </p:nvSpPr>
        <p:spPr>
          <a:xfrm>
            <a:off x="3885843" y="4871204"/>
            <a:ext cx="238125" cy="297656"/>
          </a:xfrm>
          <a:prstGeom prst="rect">
            <a:avLst/>
          </a:prstGeom>
          <a:noFill/>
          <a:ln/>
        </p:spPr>
        <p:txBody>
          <a:bodyPr wrap="none" lIns="0" tIns="0" rIns="0" bIns="0" rtlCol="0" anchor="t"/>
          <a:lstStyle/>
          <a:p>
            <a:pPr marL="0" indent="0" algn="l">
              <a:lnSpc>
                <a:spcPts val="3000"/>
              </a:lnSpc>
              <a:buNone/>
            </a:pPr>
            <a:r>
              <a:rPr lang="en-US" sz="1850" b="1" dirty="0">
                <a:solidFill>
                  <a:srgbClr val="FFFFFF"/>
                </a:solidFill>
                <a:latin typeface="Inter Bold" pitchFamily="34" charset="0"/>
                <a:ea typeface="Inter Bold" pitchFamily="34" charset="-122"/>
                <a:cs typeface="Inter Bold" pitchFamily="34" charset="-120"/>
              </a:rPr>
              <a:t>3</a:t>
            </a:r>
            <a:endParaRPr lang="en-US" sz="1850" dirty="0"/>
          </a:p>
        </p:txBody>
      </p:sp>
      <p:sp>
        <p:nvSpPr>
          <p:cNvPr id="19" name="Text 17"/>
          <p:cNvSpPr/>
          <p:nvPr/>
        </p:nvSpPr>
        <p:spPr>
          <a:xfrm>
            <a:off x="1015008" y="5516166"/>
            <a:ext cx="3724989" cy="310158"/>
          </a:xfrm>
          <a:prstGeom prst="rect">
            <a:avLst/>
          </a:prstGeom>
          <a:noFill/>
          <a:ln/>
        </p:spPr>
        <p:txBody>
          <a:bodyPr wrap="none" lIns="0" tIns="0" rIns="0" bIns="0" rtlCol="0" anchor="t"/>
          <a:lstStyle/>
          <a:p>
            <a:pPr marL="0" indent="0" algn="l">
              <a:lnSpc>
                <a:spcPts val="2400"/>
              </a:lnSpc>
              <a:buNone/>
            </a:pPr>
            <a:r>
              <a:rPr lang="en-US" sz="1950" b="1" dirty="0">
                <a:solidFill>
                  <a:srgbClr val="E5E0DF"/>
                </a:solidFill>
                <a:latin typeface="Inter Bold" pitchFamily="34" charset="0"/>
                <a:ea typeface="Inter Bold" pitchFamily="34" charset="-122"/>
                <a:cs typeface="Inter Bold" pitchFamily="34" charset="-120"/>
              </a:rPr>
              <a:t>Enhance Customer Experience</a:t>
            </a:r>
            <a:endParaRPr lang="en-US" sz="1950" dirty="0"/>
          </a:p>
        </p:txBody>
      </p:sp>
      <p:sp>
        <p:nvSpPr>
          <p:cNvPr id="20" name="Text 18"/>
          <p:cNvSpPr/>
          <p:nvPr/>
        </p:nvSpPr>
        <p:spPr>
          <a:xfrm>
            <a:off x="1015008" y="5945386"/>
            <a:ext cx="5979795" cy="127015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Predictive models enable personalized recommendations and tailored user journeys, making the shopping experience more relevant and enjoyable for each individual. This fosters customer loyalty and increases satisfaction.</a:t>
            </a:r>
            <a:endParaRPr lang="en-US" sz="1550" dirty="0"/>
          </a:p>
        </p:txBody>
      </p:sp>
      <p:sp>
        <p:nvSpPr>
          <p:cNvPr id="21" name="Shape 19"/>
          <p:cNvSpPr/>
          <p:nvPr/>
        </p:nvSpPr>
        <p:spPr>
          <a:xfrm>
            <a:off x="7414379" y="5020032"/>
            <a:ext cx="6422231" cy="2416731"/>
          </a:xfrm>
          <a:prstGeom prst="roundRect">
            <a:avLst>
              <a:gd name="adj" fmla="val 4540"/>
            </a:avLst>
          </a:prstGeom>
          <a:solidFill>
            <a:srgbClr val="272525"/>
          </a:solidFill>
          <a:ln/>
        </p:spPr>
      </p:sp>
      <p:sp>
        <p:nvSpPr>
          <p:cNvPr id="22" name="Shape 20"/>
          <p:cNvSpPr/>
          <p:nvPr/>
        </p:nvSpPr>
        <p:spPr>
          <a:xfrm>
            <a:off x="7414379" y="4997172"/>
            <a:ext cx="6422231" cy="91440"/>
          </a:xfrm>
          <a:prstGeom prst="roundRect">
            <a:avLst>
              <a:gd name="adj" fmla="val 91163"/>
            </a:avLst>
          </a:prstGeom>
          <a:solidFill>
            <a:srgbClr val="2B0AFF"/>
          </a:solidFill>
          <a:ln/>
        </p:spPr>
      </p:sp>
      <p:sp>
        <p:nvSpPr>
          <p:cNvPr id="23" name="Shape 21"/>
          <p:cNvSpPr/>
          <p:nvPr/>
        </p:nvSpPr>
        <p:spPr>
          <a:xfrm>
            <a:off x="10327838" y="4722376"/>
            <a:ext cx="595313" cy="595313"/>
          </a:xfrm>
          <a:prstGeom prst="roundRect">
            <a:avLst>
              <a:gd name="adj" fmla="val 153600"/>
            </a:avLst>
          </a:prstGeom>
          <a:solidFill>
            <a:srgbClr val="2B0AFF"/>
          </a:solidFill>
          <a:ln/>
        </p:spPr>
      </p:sp>
      <p:sp>
        <p:nvSpPr>
          <p:cNvPr id="24" name="Text 22"/>
          <p:cNvSpPr/>
          <p:nvPr/>
        </p:nvSpPr>
        <p:spPr>
          <a:xfrm>
            <a:off x="10506432" y="4871204"/>
            <a:ext cx="238125" cy="297656"/>
          </a:xfrm>
          <a:prstGeom prst="rect">
            <a:avLst/>
          </a:prstGeom>
          <a:noFill/>
          <a:ln/>
        </p:spPr>
        <p:txBody>
          <a:bodyPr wrap="none" lIns="0" tIns="0" rIns="0" bIns="0" rtlCol="0" anchor="t"/>
          <a:lstStyle/>
          <a:p>
            <a:pPr marL="0" indent="0" algn="l">
              <a:lnSpc>
                <a:spcPts val="3000"/>
              </a:lnSpc>
              <a:buNone/>
            </a:pPr>
            <a:r>
              <a:rPr lang="en-US" sz="1850" b="1" dirty="0">
                <a:solidFill>
                  <a:srgbClr val="FFFFFF"/>
                </a:solidFill>
                <a:latin typeface="Inter Bold" pitchFamily="34" charset="0"/>
                <a:ea typeface="Inter Bold" pitchFamily="34" charset="-122"/>
                <a:cs typeface="Inter Bold" pitchFamily="34" charset="-120"/>
              </a:rPr>
              <a:t>4</a:t>
            </a:r>
            <a:endParaRPr lang="en-US" sz="1850" dirty="0"/>
          </a:p>
        </p:txBody>
      </p:sp>
      <p:sp>
        <p:nvSpPr>
          <p:cNvPr id="25" name="Text 23"/>
          <p:cNvSpPr/>
          <p:nvPr/>
        </p:nvSpPr>
        <p:spPr>
          <a:xfrm>
            <a:off x="7635597" y="5516166"/>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5E0DF"/>
                </a:solidFill>
                <a:latin typeface="Inter Bold" pitchFamily="34" charset="0"/>
                <a:ea typeface="Inter Bold" pitchFamily="34" charset="-122"/>
                <a:cs typeface="Inter Bold" pitchFamily="34" charset="-120"/>
              </a:rPr>
              <a:t>Actionable Insights</a:t>
            </a:r>
            <a:endParaRPr lang="en-US" sz="1950" dirty="0"/>
          </a:p>
        </p:txBody>
      </p:sp>
      <p:sp>
        <p:nvSpPr>
          <p:cNvPr id="26" name="Text 24"/>
          <p:cNvSpPr/>
          <p:nvPr/>
        </p:nvSpPr>
        <p:spPr>
          <a:xfrm>
            <a:off x="7635597" y="5945386"/>
            <a:ext cx="5979795" cy="127015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By transforming raw user data into actionable insights, businesses can proactively address customer needs, identify new growth opportunities, and make data-driven decisions that impact the bottom line.</a:t>
            </a:r>
            <a:endParaRPr lang="en-US" sz="1550" dirty="0"/>
          </a:p>
        </p:txBody>
      </p:sp>
      <mc:AlternateContent xmlns:mc="http://schemas.openxmlformats.org/markup-compatibility/2006">
        <mc:Choice xmlns:p14="http://schemas.microsoft.com/office/powerpoint/2010/main" Requires="p14">
          <p:contentPart p14:bwMode="auto" r:id="rId3">
            <p14:nvContentPartPr>
              <p14:cNvPr id="27" name="Ink 26">
                <a:extLst>
                  <a:ext uri="{FF2B5EF4-FFF2-40B4-BE49-F238E27FC236}">
                    <a16:creationId xmlns:a16="http://schemas.microsoft.com/office/drawing/2014/main" id="{BE55A427-439A-C1F0-7992-63CE09BF520F}"/>
                  </a:ext>
                </a:extLst>
              </p14:cNvPr>
              <p14:cNvContentPartPr/>
              <p14:nvPr/>
            </p14:nvContentPartPr>
            <p14:xfrm>
              <a:off x="12901838" y="7861083"/>
              <a:ext cx="1569960" cy="225000"/>
            </p14:xfrm>
          </p:contentPart>
        </mc:Choice>
        <mc:Fallback>
          <p:pic>
            <p:nvPicPr>
              <p:cNvPr id="27" name="Ink 26">
                <a:extLst>
                  <a:ext uri="{FF2B5EF4-FFF2-40B4-BE49-F238E27FC236}">
                    <a16:creationId xmlns:a16="http://schemas.microsoft.com/office/drawing/2014/main" id="{BE55A427-439A-C1F0-7992-63CE09BF520F}"/>
                  </a:ext>
                </a:extLst>
              </p:cNvPr>
              <p:cNvPicPr/>
              <p:nvPr/>
            </p:nvPicPr>
            <p:blipFill>
              <a:blip r:embed="rId4"/>
              <a:stretch>
                <a:fillRect/>
              </a:stretch>
            </p:blipFill>
            <p:spPr>
              <a:xfrm>
                <a:off x="12838838" y="7798443"/>
                <a:ext cx="1695600" cy="350640"/>
              </a:xfrm>
              <a:prstGeom prst="rect">
                <a:avLst/>
              </a:prstGeom>
            </p:spPr>
          </p:pic>
        </mc:Fallback>
      </mc:AlternateContent>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810577"/>
            <a:ext cx="6972062" cy="620078"/>
          </a:xfrm>
          <a:prstGeom prst="rect">
            <a:avLst/>
          </a:prstGeom>
          <a:noFill/>
          <a:ln/>
        </p:spPr>
        <p:txBody>
          <a:bodyPr wrap="none" lIns="0" tIns="0" rIns="0" bIns="0" rtlCol="0" anchor="t"/>
          <a:lstStyle/>
          <a:p>
            <a:pPr marL="0" indent="0" algn="l">
              <a:lnSpc>
                <a:spcPts val="4850"/>
              </a:lnSpc>
              <a:buNone/>
            </a:pPr>
            <a:r>
              <a:rPr lang="en-US" sz="3900" b="1" dirty="0">
                <a:solidFill>
                  <a:srgbClr val="FFFFFF"/>
                </a:solidFill>
                <a:latin typeface="Inter Bold" pitchFamily="34" charset="0"/>
                <a:ea typeface="Inter Bold" pitchFamily="34" charset="-122"/>
                <a:cs typeface="Inter Bold" pitchFamily="34" charset="-120"/>
              </a:rPr>
              <a:t>What is Logistic Regression?</a:t>
            </a:r>
            <a:endParaRPr lang="en-US" sz="3900" dirty="0"/>
          </a:p>
        </p:txBody>
      </p:sp>
      <p:sp>
        <p:nvSpPr>
          <p:cNvPr id="3" name="Text 1"/>
          <p:cNvSpPr/>
          <p:nvPr/>
        </p:nvSpPr>
        <p:spPr>
          <a:xfrm>
            <a:off x="793790" y="1906905"/>
            <a:ext cx="6279356" cy="127015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Logistic Regression is a powerful statistical model primarily used for predicting binary outcomes. In the context of e-commerce, this means forecasting whether a user will perform one of two actions: either "buy" (represented as 1) or "not buy" (represented as 0).</a:t>
            </a:r>
            <a:endParaRPr lang="en-US" sz="1550" dirty="0"/>
          </a:p>
        </p:txBody>
      </p:sp>
      <p:sp>
        <p:nvSpPr>
          <p:cNvPr id="4" name="Text 2"/>
          <p:cNvSpPr/>
          <p:nvPr/>
        </p:nvSpPr>
        <p:spPr>
          <a:xfrm>
            <a:off x="793790" y="3355658"/>
            <a:ext cx="6279356" cy="127015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This model utilizes various features related to the customer and the product to estimate the probability of a purchase. This probability is a score between 0 and 1, indicating the likelihood of a conversion.</a:t>
            </a:r>
            <a:endParaRPr lang="en-US" sz="1550" dirty="0"/>
          </a:p>
        </p:txBody>
      </p:sp>
      <p:sp>
        <p:nvSpPr>
          <p:cNvPr id="5" name="Text 3"/>
          <p:cNvSpPr/>
          <p:nvPr/>
        </p:nvSpPr>
        <p:spPr>
          <a:xfrm>
            <a:off x="7564874" y="1906905"/>
            <a:ext cx="6279356" cy="158769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At its core, Logistic Regression employs a sigmoid (or logistic) function. This S-shaped curve transforms any real-valued input into a probability, making it ideal for classification tasks. It maps the linear combination of features to a value between 0 and 1, which can then be interpreted as a probability score.</a:t>
            </a:r>
            <a:endParaRPr lang="en-US" sz="1550" dirty="0"/>
          </a:p>
        </p:txBody>
      </p:sp>
      <p:pic>
        <p:nvPicPr>
          <p:cNvPr id="6" name="Image 0" descr="preencoded.png"/>
          <p:cNvPicPr>
            <a:picLocks noChangeAspect="1"/>
          </p:cNvPicPr>
          <p:nvPr/>
        </p:nvPicPr>
        <p:blipFill>
          <a:blip r:embed="rId3"/>
          <a:stretch>
            <a:fillRect/>
          </a:stretch>
        </p:blipFill>
        <p:spPr>
          <a:xfrm>
            <a:off x="8965525" y="3717846"/>
            <a:ext cx="3477935" cy="3477935"/>
          </a:xfrm>
          <a:prstGeom prst="rect">
            <a:avLst/>
          </a:prstGeom>
        </p:spPr>
      </p:pic>
      <mc:AlternateContent xmlns:mc="http://schemas.openxmlformats.org/markup-compatibility/2006">
        <mc:Choice xmlns:p14="http://schemas.microsoft.com/office/powerpoint/2010/main" Requires="p14">
          <p:contentPart p14:bwMode="auto" r:id="rId4">
            <p14:nvContentPartPr>
              <p14:cNvPr id="7" name="Ink 6">
                <a:extLst>
                  <a:ext uri="{FF2B5EF4-FFF2-40B4-BE49-F238E27FC236}">
                    <a16:creationId xmlns:a16="http://schemas.microsoft.com/office/drawing/2014/main" id="{3CC36FE1-05B1-1829-FBA4-08563D3A3684}"/>
                  </a:ext>
                </a:extLst>
              </p14:cNvPr>
              <p14:cNvContentPartPr/>
              <p14:nvPr/>
            </p14:nvContentPartPr>
            <p14:xfrm>
              <a:off x="12901838" y="7861083"/>
              <a:ext cx="1569960" cy="225000"/>
            </p14:xfrm>
          </p:contentPart>
        </mc:Choice>
        <mc:Fallback>
          <p:pic>
            <p:nvPicPr>
              <p:cNvPr id="7" name="Ink 6">
                <a:extLst>
                  <a:ext uri="{FF2B5EF4-FFF2-40B4-BE49-F238E27FC236}">
                    <a16:creationId xmlns:a16="http://schemas.microsoft.com/office/drawing/2014/main" id="{3CC36FE1-05B1-1829-FBA4-08563D3A3684}"/>
                  </a:ext>
                </a:extLst>
              </p:cNvPr>
              <p:cNvPicPr/>
              <p:nvPr/>
            </p:nvPicPr>
            <p:blipFill>
              <a:blip r:embed="rId5"/>
              <a:stretch>
                <a:fillRect/>
              </a:stretch>
            </p:blipFill>
            <p:spPr>
              <a:xfrm>
                <a:off x="12838838" y="7798443"/>
                <a:ext cx="1695600" cy="350640"/>
              </a:xfrm>
              <a:prstGeom prst="rect">
                <a:avLst/>
              </a:prstGeom>
            </p:spPr>
          </p:pic>
        </mc:Fallback>
      </mc:AlternateContent>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541145"/>
            <a:ext cx="11011614" cy="620078"/>
          </a:xfrm>
          <a:prstGeom prst="rect">
            <a:avLst/>
          </a:prstGeom>
          <a:noFill/>
          <a:ln/>
        </p:spPr>
        <p:txBody>
          <a:bodyPr wrap="none" lIns="0" tIns="0" rIns="0" bIns="0" rtlCol="0" anchor="t"/>
          <a:lstStyle/>
          <a:p>
            <a:pPr marL="0" indent="0" algn="l">
              <a:lnSpc>
                <a:spcPts val="4850"/>
              </a:lnSpc>
              <a:buNone/>
            </a:pPr>
            <a:r>
              <a:rPr lang="en-US" sz="3900" b="1" dirty="0">
                <a:solidFill>
                  <a:srgbClr val="FFFFFF"/>
                </a:solidFill>
                <a:latin typeface="Inter Bold" pitchFamily="34" charset="0"/>
                <a:ea typeface="Inter Bold" pitchFamily="34" charset="-122"/>
                <a:cs typeface="Inter Bold" pitchFamily="34" charset="-120"/>
              </a:rPr>
              <a:t>Key Features Influencing Purchase Prediction</a:t>
            </a:r>
            <a:endParaRPr lang="en-US" sz="3900" dirty="0"/>
          </a:p>
        </p:txBody>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93790" y="2558058"/>
            <a:ext cx="595313" cy="595313"/>
          </a:xfrm>
          <a:prstGeom prst="rect">
            <a:avLst/>
          </a:prstGeom>
        </p:spPr>
      </p:pic>
      <p:sp>
        <p:nvSpPr>
          <p:cNvPr id="4" name="Text 1"/>
          <p:cNvSpPr/>
          <p:nvPr/>
        </p:nvSpPr>
        <p:spPr>
          <a:xfrm>
            <a:off x="1637109" y="272546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5E0DF"/>
                </a:solidFill>
                <a:latin typeface="Inter Bold" pitchFamily="34" charset="0"/>
                <a:ea typeface="Inter Bold" pitchFamily="34" charset="-122"/>
                <a:cs typeface="Inter Bold" pitchFamily="34" charset="-120"/>
              </a:rPr>
              <a:t>User Demographics</a:t>
            </a:r>
            <a:endParaRPr lang="en-US" sz="1950" dirty="0"/>
          </a:p>
        </p:txBody>
      </p:sp>
      <p:sp>
        <p:nvSpPr>
          <p:cNvPr id="5" name="Text 2"/>
          <p:cNvSpPr/>
          <p:nvPr/>
        </p:nvSpPr>
        <p:spPr>
          <a:xfrm>
            <a:off x="1637109" y="3154680"/>
            <a:ext cx="5554028" cy="127015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Information such as age, gender, geographic location, and even inferred income levels can significantly influence purchasing decisions. Different demographic groups often exhibit distinct buying behaviors and preferences.</a:t>
            </a:r>
            <a:endParaRPr lang="en-US" sz="1550" dirty="0"/>
          </a:p>
        </p:txBody>
      </p:sp>
      <p:pic>
        <p:nvPicPr>
          <p:cNvPr id="6"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39144" y="2558058"/>
            <a:ext cx="595313" cy="595313"/>
          </a:xfrm>
          <a:prstGeom prst="rect">
            <a:avLst/>
          </a:prstGeom>
        </p:spPr>
      </p:pic>
      <p:sp>
        <p:nvSpPr>
          <p:cNvPr id="7" name="Text 3"/>
          <p:cNvSpPr/>
          <p:nvPr/>
        </p:nvSpPr>
        <p:spPr>
          <a:xfrm>
            <a:off x="8282464" y="272546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5E0DF"/>
                </a:solidFill>
                <a:latin typeface="Inter Bold" pitchFamily="34" charset="0"/>
                <a:ea typeface="Inter Bold" pitchFamily="34" charset="-122"/>
                <a:cs typeface="Inter Bold" pitchFamily="34" charset="-120"/>
              </a:rPr>
              <a:t>Behavioral Data</a:t>
            </a:r>
            <a:endParaRPr lang="en-US" sz="1950" dirty="0"/>
          </a:p>
        </p:txBody>
      </p:sp>
      <p:sp>
        <p:nvSpPr>
          <p:cNvPr id="8" name="Text 4"/>
          <p:cNvSpPr/>
          <p:nvPr/>
        </p:nvSpPr>
        <p:spPr>
          <a:xfrm>
            <a:off x="8282464" y="3154680"/>
            <a:ext cx="5554147" cy="127015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Actions on the website are crucial predictors. This includes metrics like browsing time on specific pages, the number of page views, items added to the shopping cart, wish list additions, and previous purchase history.</a:t>
            </a:r>
            <a:endParaRPr lang="en-US" sz="1550" dirty="0"/>
          </a:p>
        </p:txBody>
      </p:sp>
      <p:pic>
        <p:nvPicPr>
          <p:cNvPr id="9"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93790" y="4821674"/>
            <a:ext cx="595313" cy="595313"/>
          </a:xfrm>
          <a:prstGeom prst="rect">
            <a:avLst/>
          </a:prstGeom>
        </p:spPr>
      </p:pic>
      <p:sp>
        <p:nvSpPr>
          <p:cNvPr id="10" name="Text 5"/>
          <p:cNvSpPr/>
          <p:nvPr/>
        </p:nvSpPr>
        <p:spPr>
          <a:xfrm>
            <a:off x="1637109" y="4989076"/>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5E0DF"/>
                </a:solidFill>
                <a:latin typeface="Inter Bold" pitchFamily="34" charset="0"/>
                <a:ea typeface="Inter Bold" pitchFamily="34" charset="-122"/>
                <a:cs typeface="Inter Bold" pitchFamily="34" charset="-120"/>
              </a:rPr>
              <a:t>Product Attributes</a:t>
            </a:r>
            <a:endParaRPr lang="en-US" sz="1950" dirty="0"/>
          </a:p>
        </p:txBody>
      </p:sp>
      <p:sp>
        <p:nvSpPr>
          <p:cNvPr id="11" name="Text 6"/>
          <p:cNvSpPr/>
          <p:nvPr/>
        </p:nvSpPr>
        <p:spPr>
          <a:xfrm>
            <a:off x="1637109" y="5418296"/>
            <a:ext cx="5554028" cy="127015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Characteristics of the product itself play a vital role. Factors such as price, customer reviews and ratings, stock availability, product category, and even color or size options can sway a purchase decision.</a:t>
            </a:r>
            <a:endParaRPr lang="en-US" sz="1550" dirty="0"/>
          </a:p>
        </p:txBody>
      </p:sp>
      <p:pic>
        <p:nvPicPr>
          <p:cNvPr id="12"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439144" y="4821674"/>
            <a:ext cx="595313" cy="595313"/>
          </a:xfrm>
          <a:prstGeom prst="rect">
            <a:avLst/>
          </a:prstGeom>
        </p:spPr>
      </p:pic>
      <p:sp>
        <p:nvSpPr>
          <p:cNvPr id="13" name="Text 7"/>
          <p:cNvSpPr/>
          <p:nvPr/>
        </p:nvSpPr>
        <p:spPr>
          <a:xfrm>
            <a:off x="8282464" y="4989076"/>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E5E0DF"/>
                </a:solidFill>
                <a:latin typeface="Inter Bold" pitchFamily="34" charset="0"/>
                <a:ea typeface="Inter Bold" pitchFamily="34" charset="-122"/>
                <a:cs typeface="Inter Bold" pitchFamily="34" charset="-120"/>
              </a:rPr>
              <a:t>Temporal Factors</a:t>
            </a:r>
            <a:endParaRPr lang="en-US" sz="1950" dirty="0"/>
          </a:p>
        </p:txBody>
      </p:sp>
      <p:sp>
        <p:nvSpPr>
          <p:cNvPr id="14" name="Text 8"/>
          <p:cNvSpPr/>
          <p:nvPr/>
        </p:nvSpPr>
        <p:spPr>
          <a:xfrm>
            <a:off x="8282464" y="5418296"/>
            <a:ext cx="5554147" cy="127015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Timing can be everything. This includes the day of the week, time of day, session length, the recency of the last visit, and whether the purchase aligns with holidays or promotional periods.</a:t>
            </a:r>
            <a:endParaRPr lang="en-US" sz="1550" dirty="0"/>
          </a:p>
        </p:txBody>
      </p:sp>
      <mc:AlternateContent xmlns:mc="http://schemas.openxmlformats.org/markup-compatibility/2006">
        <mc:Choice xmlns:p14="http://schemas.microsoft.com/office/powerpoint/2010/main" Requires="p14">
          <p:contentPart p14:bwMode="auto" r:id="rId11">
            <p14:nvContentPartPr>
              <p14:cNvPr id="15" name="Ink 14">
                <a:extLst>
                  <a:ext uri="{FF2B5EF4-FFF2-40B4-BE49-F238E27FC236}">
                    <a16:creationId xmlns:a16="http://schemas.microsoft.com/office/drawing/2014/main" id="{DB692BDC-A96E-C785-6816-51B8DA4DF896}"/>
                  </a:ext>
                </a:extLst>
              </p14:cNvPr>
              <p14:cNvContentPartPr/>
              <p14:nvPr/>
            </p14:nvContentPartPr>
            <p14:xfrm>
              <a:off x="12901838" y="7861083"/>
              <a:ext cx="1569960" cy="225000"/>
            </p14:xfrm>
          </p:contentPart>
        </mc:Choice>
        <mc:Fallback>
          <p:pic>
            <p:nvPicPr>
              <p:cNvPr id="15" name="Ink 14">
                <a:extLst>
                  <a:ext uri="{FF2B5EF4-FFF2-40B4-BE49-F238E27FC236}">
                    <a16:creationId xmlns:a16="http://schemas.microsoft.com/office/drawing/2014/main" id="{DB692BDC-A96E-C785-6816-51B8DA4DF896}"/>
                  </a:ext>
                </a:extLst>
              </p:cNvPr>
              <p:cNvPicPr/>
              <p:nvPr/>
            </p:nvPicPr>
            <p:blipFill>
              <a:blip r:embed="rId12"/>
              <a:stretch>
                <a:fillRect/>
              </a:stretch>
            </p:blipFill>
            <p:spPr>
              <a:xfrm>
                <a:off x="12838838" y="7798443"/>
                <a:ext cx="1695600" cy="350640"/>
              </a:xfrm>
              <a:prstGeom prst="rect">
                <a:avLst/>
              </a:prstGeom>
            </p:spPr>
          </p:pic>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177052"/>
            <a:ext cx="11510010" cy="620078"/>
          </a:xfrm>
          <a:prstGeom prst="rect">
            <a:avLst/>
          </a:prstGeom>
          <a:noFill/>
          <a:ln/>
        </p:spPr>
        <p:txBody>
          <a:bodyPr wrap="none" lIns="0" tIns="0" rIns="0" bIns="0" rtlCol="0" anchor="t"/>
          <a:lstStyle/>
          <a:p>
            <a:pPr marL="0" indent="0" algn="l">
              <a:lnSpc>
                <a:spcPts val="4850"/>
              </a:lnSpc>
              <a:buNone/>
            </a:pPr>
            <a:r>
              <a:rPr lang="en-US" sz="3900" b="1" dirty="0">
                <a:solidFill>
                  <a:srgbClr val="FFFFFF"/>
                </a:solidFill>
                <a:latin typeface="Inter Bold" pitchFamily="34" charset="0"/>
                <a:ea typeface="Inter Bold" pitchFamily="34" charset="-122"/>
                <a:cs typeface="Inter Bold" pitchFamily="34" charset="-120"/>
              </a:rPr>
              <a:t>How Logistic Regression Works in E-Commerce</a:t>
            </a:r>
            <a:endParaRPr lang="en-US" sz="3900" dirty="0"/>
          </a:p>
        </p:txBody>
      </p:sp>
      <p:sp>
        <p:nvSpPr>
          <p:cNvPr id="3" name="Text 1"/>
          <p:cNvSpPr/>
          <p:nvPr/>
        </p:nvSpPr>
        <p:spPr>
          <a:xfrm>
            <a:off x="793790" y="2273379"/>
            <a:ext cx="7632025" cy="158769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Logistic regression operates by assigning a specific "weight" to each feature. These weights quantify the importance and direction of each feature's influence on the likelihood of a purchase. For instance, a higher positive weight on "browsing time" indicates that longer browsing sessions increase purchase probability.</a:t>
            </a:r>
            <a:endParaRPr lang="en-US" sz="1550" dirty="0"/>
          </a:p>
        </p:txBody>
      </p:sp>
      <p:sp>
        <p:nvSpPr>
          <p:cNvPr id="4" name="Text 2"/>
          <p:cNvSpPr/>
          <p:nvPr/>
        </p:nvSpPr>
        <p:spPr>
          <a:xfrm>
            <a:off x="793790" y="4039672"/>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Once weights are assigned, the model calculates a combined score using these weighted features. This raw score is then passed through the sigmoid function, transforming it into a probability value between 0 and 1.</a:t>
            </a:r>
            <a:endParaRPr lang="en-US" sz="1550" dirty="0"/>
          </a:p>
        </p:txBody>
      </p:sp>
      <p:sp>
        <p:nvSpPr>
          <p:cNvPr id="5" name="Text 3"/>
          <p:cNvSpPr/>
          <p:nvPr/>
        </p:nvSpPr>
        <p:spPr>
          <a:xfrm>
            <a:off x="793790" y="5170884"/>
            <a:ext cx="7632025" cy="1587698"/>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For example, if a user spends more time on a product page, reads several positive reviews, and adds the item to their cart, these actions are weighted positively. The combined score, when put through the sigmoid function, would result in a significantly higher purchase probability, signaling a strong intent to buy.</a:t>
            </a:r>
            <a:endParaRPr lang="en-US" sz="1550" dirty="0"/>
          </a:p>
        </p:txBody>
      </p:sp>
      <p:pic>
        <p:nvPicPr>
          <p:cNvPr id="6" name="Image 0" descr="preencoded.png"/>
          <p:cNvPicPr>
            <a:picLocks noChangeAspect="1"/>
          </p:cNvPicPr>
          <p:nvPr/>
        </p:nvPicPr>
        <p:blipFill>
          <a:blip r:embed="rId3"/>
          <a:stretch>
            <a:fillRect/>
          </a:stretch>
        </p:blipFill>
        <p:spPr>
          <a:xfrm>
            <a:off x="9125188" y="2318028"/>
            <a:ext cx="4511278" cy="4511278"/>
          </a:xfrm>
          <a:prstGeom prst="rect">
            <a:avLst/>
          </a:prstGeom>
        </p:spPr>
      </p:pic>
      <mc:AlternateContent xmlns:mc="http://schemas.openxmlformats.org/markup-compatibility/2006">
        <mc:Choice xmlns:p14="http://schemas.microsoft.com/office/powerpoint/2010/main" Requires="p14">
          <p:contentPart p14:bwMode="auto" r:id="rId4">
            <p14:nvContentPartPr>
              <p14:cNvPr id="7" name="Ink 6">
                <a:extLst>
                  <a:ext uri="{FF2B5EF4-FFF2-40B4-BE49-F238E27FC236}">
                    <a16:creationId xmlns:a16="http://schemas.microsoft.com/office/drawing/2014/main" id="{6277E23A-DFF2-522A-A6EE-0943AA712333}"/>
                  </a:ext>
                </a:extLst>
              </p14:cNvPr>
              <p14:cNvContentPartPr/>
              <p14:nvPr/>
            </p14:nvContentPartPr>
            <p14:xfrm>
              <a:off x="12901838" y="7861083"/>
              <a:ext cx="1569960" cy="225000"/>
            </p14:xfrm>
          </p:contentPart>
        </mc:Choice>
        <mc:Fallback>
          <p:pic>
            <p:nvPicPr>
              <p:cNvPr id="7" name="Ink 6">
                <a:extLst>
                  <a:ext uri="{FF2B5EF4-FFF2-40B4-BE49-F238E27FC236}">
                    <a16:creationId xmlns:a16="http://schemas.microsoft.com/office/drawing/2014/main" id="{6277E23A-DFF2-522A-A6EE-0943AA712333}"/>
                  </a:ext>
                </a:extLst>
              </p:cNvPr>
              <p:cNvPicPr/>
              <p:nvPr/>
            </p:nvPicPr>
            <p:blipFill>
              <a:blip r:embed="rId5"/>
              <a:stretch>
                <a:fillRect/>
              </a:stretch>
            </p:blipFill>
            <p:spPr>
              <a:xfrm>
                <a:off x="12838838" y="7798443"/>
                <a:ext cx="1695600" cy="350640"/>
              </a:xfrm>
              <a:prstGeom prst="rect">
                <a:avLst/>
              </a:prstGeom>
            </p:spPr>
          </p:pic>
        </mc:Fallback>
      </mc:AlternateContent>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179790"/>
            <a:ext cx="7968496" cy="620078"/>
          </a:xfrm>
          <a:prstGeom prst="rect">
            <a:avLst/>
          </a:prstGeom>
          <a:noFill/>
          <a:ln/>
        </p:spPr>
        <p:txBody>
          <a:bodyPr wrap="none" lIns="0" tIns="0" rIns="0" bIns="0" rtlCol="0" anchor="t"/>
          <a:lstStyle/>
          <a:p>
            <a:pPr marL="0" indent="0" algn="l">
              <a:lnSpc>
                <a:spcPts val="4850"/>
              </a:lnSpc>
              <a:buNone/>
            </a:pPr>
            <a:r>
              <a:rPr lang="en-US" sz="3900" b="1" dirty="0">
                <a:solidFill>
                  <a:srgbClr val="FFFFFF"/>
                </a:solidFill>
                <a:latin typeface="Inter Bold" pitchFamily="34" charset="0"/>
                <a:ea typeface="Inter Bold" pitchFamily="34" charset="-122"/>
                <a:cs typeface="Inter Bold" pitchFamily="34" charset="-120"/>
              </a:rPr>
              <a:t>Real-World Impact: Case Studies</a:t>
            </a:r>
            <a:endParaRPr lang="en-US" sz="3900" dirty="0"/>
          </a:p>
        </p:txBody>
      </p:sp>
      <p:sp>
        <p:nvSpPr>
          <p:cNvPr id="3" name="Shape 1"/>
          <p:cNvSpPr/>
          <p:nvPr/>
        </p:nvSpPr>
        <p:spPr>
          <a:xfrm>
            <a:off x="793790" y="2196703"/>
            <a:ext cx="4215289" cy="4853107"/>
          </a:xfrm>
          <a:prstGeom prst="roundRect">
            <a:avLst>
              <a:gd name="adj" fmla="val 2603"/>
            </a:avLst>
          </a:prstGeom>
          <a:solidFill>
            <a:srgbClr val="272525"/>
          </a:solidFill>
          <a:ln w="22860">
            <a:solidFill>
              <a:srgbClr val="2A1999"/>
            </a:solidFill>
            <a:prstDash val="solid"/>
          </a:ln>
        </p:spPr>
      </p:sp>
      <p:sp>
        <p:nvSpPr>
          <p:cNvPr id="4" name="Shape 2"/>
          <p:cNvSpPr/>
          <p:nvPr/>
        </p:nvSpPr>
        <p:spPr>
          <a:xfrm>
            <a:off x="770930" y="2196703"/>
            <a:ext cx="91440" cy="4853107"/>
          </a:xfrm>
          <a:prstGeom prst="roundRect">
            <a:avLst>
              <a:gd name="adj" fmla="val 91163"/>
            </a:avLst>
          </a:prstGeom>
          <a:solidFill>
            <a:srgbClr val="2B0AFF"/>
          </a:solidFill>
          <a:ln/>
        </p:spPr>
      </p:sp>
      <p:sp>
        <p:nvSpPr>
          <p:cNvPr id="5" name="Text 3"/>
          <p:cNvSpPr/>
          <p:nvPr/>
        </p:nvSpPr>
        <p:spPr>
          <a:xfrm>
            <a:off x="1083588" y="2417921"/>
            <a:ext cx="3704273" cy="744141"/>
          </a:xfrm>
          <a:prstGeom prst="rect">
            <a:avLst/>
          </a:prstGeom>
          <a:noFill/>
          <a:ln/>
        </p:spPr>
        <p:txBody>
          <a:bodyPr wrap="square" lIns="0" tIns="0" rIns="0" bIns="0" rtlCol="0" anchor="t"/>
          <a:lstStyle/>
          <a:p>
            <a:pPr marL="0" indent="0" algn="l">
              <a:lnSpc>
                <a:spcPts val="2900"/>
              </a:lnSpc>
              <a:buNone/>
            </a:pPr>
            <a:r>
              <a:rPr lang="en-US" sz="2300" b="1" dirty="0">
                <a:solidFill>
                  <a:srgbClr val="E5E0DF"/>
                </a:solidFill>
                <a:latin typeface="Inter Bold" pitchFamily="34" charset="0"/>
                <a:ea typeface="Inter Bold" pitchFamily="34" charset="-122"/>
                <a:cs typeface="Inter Bold" pitchFamily="34" charset="-120"/>
              </a:rPr>
              <a:t>Furniture Retailer: Intent Signals</a:t>
            </a:r>
            <a:endParaRPr lang="en-US" sz="2300" dirty="0"/>
          </a:p>
        </p:txBody>
      </p:sp>
      <p:sp>
        <p:nvSpPr>
          <p:cNvPr id="6" name="Text 4"/>
          <p:cNvSpPr/>
          <p:nvPr/>
        </p:nvSpPr>
        <p:spPr>
          <a:xfrm>
            <a:off x="1083588" y="3281124"/>
            <a:ext cx="3704273" cy="3175397"/>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A prominent online furniture retailer discovered that customers who viewed a specific sofa product page three or more times within a single week had a 70% higher likelihood of making a purchase. This insight allowed them to target these highly engaged users with personalized offers and retargeting campaigns, significantly boosting conversion rates for high-value items.</a:t>
            </a:r>
            <a:endParaRPr lang="en-US" sz="1550" dirty="0"/>
          </a:p>
        </p:txBody>
      </p:sp>
      <p:sp>
        <p:nvSpPr>
          <p:cNvPr id="7" name="Shape 5"/>
          <p:cNvSpPr/>
          <p:nvPr/>
        </p:nvSpPr>
        <p:spPr>
          <a:xfrm>
            <a:off x="5207437" y="2196703"/>
            <a:ext cx="4215408" cy="4853107"/>
          </a:xfrm>
          <a:prstGeom prst="roundRect">
            <a:avLst>
              <a:gd name="adj" fmla="val 2603"/>
            </a:avLst>
          </a:prstGeom>
          <a:solidFill>
            <a:srgbClr val="272525"/>
          </a:solidFill>
          <a:ln w="22860">
            <a:solidFill>
              <a:srgbClr val="2A1999"/>
            </a:solidFill>
            <a:prstDash val="solid"/>
          </a:ln>
        </p:spPr>
      </p:sp>
      <p:sp>
        <p:nvSpPr>
          <p:cNvPr id="8" name="Shape 6"/>
          <p:cNvSpPr/>
          <p:nvPr/>
        </p:nvSpPr>
        <p:spPr>
          <a:xfrm>
            <a:off x="5184577" y="2196703"/>
            <a:ext cx="91440" cy="4853107"/>
          </a:xfrm>
          <a:prstGeom prst="roundRect">
            <a:avLst>
              <a:gd name="adj" fmla="val 91163"/>
            </a:avLst>
          </a:prstGeom>
          <a:solidFill>
            <a:srgbClr val="2B0AFF"/>
          </a:solidFill>
          <a:ln/>
        </p:spPr>
      </p:sp>
      <p:sp>
        <p:nvSpPr>
          <p:cNvPr id="9" name="Text 7"/>
          <p:cNvSpPr/>
          <p:nvPr/>
        </p:nvSpPr>
        <p:spPr>
          <a:xfrm>
            <a:off x="5497235" y="2417921"/>
            <a:ext cx="3704392" cy="1116211"/>
          </a:xfrm>
          <a:prstGeom prst="rect">
            <a:avLst/>
          </a:prstGeom>
          <a:noFill/>
          <a:ln/>
        </p:spPr>
        <p:txBody>
          <a:bodyPr wrap="square" lIns="0" tIns="0" rIns="0" bIns="0" rtlCol="0" anchor="t"/>
          <a:lstStyle/>
          <a:p>
            <a:pPr marL="0" indent="0" algn="l">
              <a:lnSpc>
                <a:spcPts val="2900"/>
              </a:lnSpc>
              <a:buNone/>
            </a:pPr>
            <a:r>
              <a:rPr lang="en-US" sz="2300" b="1" dirty="0">
                <a:solidFill>
                  <a:srgbClr val="E5E0DF"/>
                </a:solidFill>
                <a:latin typeface="Inter Bold" pitchFamily="34" charset="0"/>
                <a:ea typeface="Inter Bold" pitchFamily="34" charset="-122"/>
                <a:cs typeface="Inter Bold" pitchFamily="34" charset="-120"/>
              </a:rPr>
              <a:t>Online Bookstore: Engagement &amp; Conversion</a:t>
            </a:r>
            <a:endParaRPr lang="en-US" sz="2300" dirty="0"/>
          </a:p>
        </p:txBody>
      </p:sp>
      <p:sp>
        <p:nvSpPr>
          <p:cNvPr id="10" name="Text 8"/>
          <p:cNvSpPr/>
          <p:nvPr/>
        </p:nvSpPr>
        <p:spPr>
          <a:xfrm>
            <a:off x="5497235" y="3653195"/>
            <a:ext cx="3704392" cy="3175397"/>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An analysis by an online bookstore revealed a strong correlation between browsing duration and purchase intent. For every additional minute a user spent browsing book categories or specific titles, their odds of making a purchase increased significantly. This led to strategies focused on enriching content and improving site navigation to encourage longer engagement.</a:t>
            </a:r>
            <a:endParaRPr lang="en-US" sz="1550" dirty="0"/>
          </a:p>
        </p:txBody>
      </p:sp>
      <p:sp>
        <p:nvSpPr>
          <p:cNvPr id="11" name="Shape 9"/>
          <p:cNvSpPr/>
          <p:nvPr/>
        </p:nvSpPr>
        <p:spPr>
          <a:xfrm>
            <a:off x="9621203" y="2196703"/>
            <a:ext cx="4215289" cy="4853107"/>
          </a:xfrm>
          <a:prstGeom prst="roundRect">
            <a:avLst>
              <a:gd name="adj" fmla="val 2603"/>
            </a:avLst>
          </a:prstGeom>
          <a:solidFill>
            <a:srgbClr val="272525"/>
          </a:solidFill>
          <a:ln w="22860">
            <a:solidFill>
              <a:srgbClr val="2A1999"/>
            </a:solidFill>
            <a:prstDash val="solid"/>
          </a:ln>
        </p:spPr>
      </p:sp>
      <p:sp>
        <p:nvSpPr>
          <p:cNvPr id="12" name="Shape 10"/>
          <p:cNvSpPr/>
          <p:nvPr/>
        </p:nvSpPr>
        <p:spPr>
          <a:xfrm>
            <a:off x="9598343" y="2196703"/>
            <a:ext cx="91440" cy="4853107"/>
          </a:xfrm>
          <a:prstGeom prst="roundRect">
            <a:avLst>
              <a:gd name="adj" fmla="val 91163"/>
            </a:avLst>
          </a:prstGeom>
          <a:solidFill>
            <a:srgbClr val="2B0AFF"/>
          </a:solidFill>
          <a:ln/>
        </p:spPr>
      </p:sp>
      <p:sp>
        <p:nvSpPr>
          <p:cNvPr id="13" name="Text 11"/>
          <p:cNvSpPr/>
          <p:nvPr/>
        </p:nvSpPr>
        <p:spPr>
          <a:xfrm>
            <a:off x="9911001" y="2417921"/>
            <a:ext cx="3704273" cy="744141"/>
          </a:xfrm>
          <a:prstGeom prst="rect">
            <a:avLst/>
          </a:prstGeom>
          <a:noFill/>
          <a:ln/>
        </p:spPr>
        <p:txBody>
          <a:bodyPr wrap="square" lIns="0" tIns="0" rIns="0" bIns="0" rtlCol="0" anchor="t"/>
          <a:lstStyle/>
          <a:p>
            <a:pPr marL="0" indent="0" algn="l">
              <a:lnSpc>
                <a:spcPts val="2900"/>
              </a:lnSpc>
              <a:buNone/>
            </a:pPr>
            <a:r>
              <a:rPr lang="en-US" sz="2300" b="1" dirty="0">
                <a:solidFill>
                  <a:srgbClr val="E5E0DF"/>
                </a:solidFill>
                <a:latin typeface="Inter Bold" pitchFamily="34" charset="0"/>
                <a:ea typeface="Inter Bold" pitchFamily="34" charset="-122"/>
                <a:cs typeface="Inter Bold" pitchFamily="34" charset="-120"/>
              </a:rPr>
              <a:t>Targeted Discounts &amp; Personalization</a:t>
            </a:r>
            <a:endParaRPr lang="en-US" sz="2300" dirty="0"/>
          </a:p>
        </p:txBody>
      </p:sp>
      <p:sp>
        <p:nvSpPr>
          <p:cNvPr id="14" name="Text 12"/>
          <p:cNvSpPr/>
          <p:nvPr/>
        </p:nvSpPr>
        <p:spPr>
          <a:xfrm>
            <a:off x="9911001" y="3281124"/>
            <a:ext cx="3704273" cy="3492937"/>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Inter" pitchFamily="34" charset="0"/>
                <a:ea typeface="Inter" pitchFamily="34" charset="-122"/>
                <a:cs typeface="Inter" pitchFamily="34" charset="-120"/>
              </a:rPr>
              <a:t>Many e-commerce platforms now leverage logistic regression predictions to offer targeted discounts, personalized product recommendations, and customized email campaigns. By identifying users with high purchase probability for certain items, they can deliver highly relevant incentives, resulting in higher conversion rates and increased average order value.</a:t>
            </a:r>
            <a:endParaRPr lang="en-US" sz="1550" dirty="0"/>
          </a:p>
        </p:txBody>
      </p:sp>
      <mc:AlternateContent xmlns:mc="http://schemas.openxmlformats.org/markup-compatibility/2006">
        <mc:Choice xmlns:p14="http://schemas.microsoft.com/office/powerpoint/2010/main" Requires="p14">
          <p:contentPart p14:bwMode="auto" r:id="rId3">
            <p14:nvContentPartPr>
              <p14:cNvPr id="15" name="Ink 14">
                <a:extLst>
                  <a:ext uri="{FF2B5EF4-FFF2-40B4-BE49-F238E27FC236}">
                    <a16:creationId xmlns:a16="http://schemas.microsoft.com/office/drawing/2014/main" id="{92B461B8-FC19-9EC1-7F97-95D57E38573A}"/>
                  </a:ext>
                </a:extLst>
              </p14:cNvPr>
              <p14:cNvContentPartPr/>
              <p14:nvPr/>
            </p14:nvContentPartPr>
            <p14:xfrm>
              <a:off x="12901838" y="7861083"/>
              <a:ext cx="1569960" cy="225000"/>
            </p14:xfrm>
          </p:contentPart>
        </mc:Choice>
        <mc:Fallback>
          <p:pic>
            <p:nvPicPr>
              <p:cNvPr id="15" name="Ink 14">
                <a:extLst>
                  <a:ext uri="{FF2B5EF4-FFF2-40B4-BE49-F238E27FC236}">
                    <a16:creationId xmlns:a16="http://schemas.microsoft.com/office/drawing/2014/main" id="{92B461B8-FC19-9EC1-7F97-95D57E38573A}"/>
                  </a:ext>
                </a:extLst>
              </p:cNvPr>
              <p:cNvPicPr/>
              <p:nvPr/>
            </p:nvPicPr>
            <p:blipFill>
              <a:blip r:embed="rId4"/>
              <a:stretch>
                <a:fillRect/>
              </a:stretch>
            </p:blipFill>
            <p:spPr>
              <a:xfrm>
                <a:off x="12838838" y="7798443"/>
                <a:ext cx="1695600" cy="350640"/>
              </a:xfrm>
              <a:prstGeom prst="rect">
                <a:avLst/>
              </a:prstGeom>
            </p:spPr>
          </p:pic>
        </mc:Fallback>
      </mc:AlternateContent>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F18A51-18F7-214C-C551-10AE63B2532A}"/>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67880E11-FF4D-2F52-C617-7EECD9332597}"/>
              </a:ext>
            </a:extLst>
          </p:cNvPr>
          <p:cNvSpPr/>
          <p:nvPr/>
        </p:nvSpPr>
        <p:spPr>
          <a:xfrm>
            <a:off x="793790" y="1177052"/>
            <a:ext cx="11510010" cy="620078"/>
          </a:xfrm>
          <a:prstGeom prst="rect">
            <a:avLst/>
          </a:prstGeom>
          <a:noFill/>
          <a:ln/>
        </p:spPr>
        <p:txBody>
          <a:bodyPr wrap="none" lIns="0" tIns="0" rIns="0" bIns="0" rtlCol="0" anchor="t"/>
          <a:lstStyle/>
          <a:p>
            <a:pPr>
              <a:lnSpc>
                <a:spcPts val="4850"/>
              </a:lnSpc>
            </a:pPr>
            <a:r>
              <a:rPr lang="en-IN" sz="3600" dirty="0">
                <a:solidFill>
                  <a:schemeClr val="bg1"/>
                </a:solidFill>
              </a:rPr>
              <a:t>E-commerce purchase </a:t>
            </a:r>
            <a:r>
              <a:rPr lang="en-IN" sz="3600" dirty="0" err="1">
                <a:solidFill>
                  <a:schemeClr val="bg1"/>
                </a:solidFill>
              </a:rPr>
              <a:t>behavior</a:t>
            </a:r>
            <a:r>
              <a:rPr lang="en-IN" sz="3600" dirty="0">
                <a:solidFill>
                  <a:schemeClr val="bg1"/>
                </a:solidFill>
              </a:rPr>
              <a:t> analysis:</a:t>
            </a:r>
            <a:endParaRPr lang="en-US" sz="3600" dirty="0">
              <a:solidFill>
                <a:schemeClr val="bg1"/>
              </a:solidFill>
            </a:endParaRPr>
          </a:p>
        </p:txBody>
      </p:sp>
      <p:sp>
        <p:nvSpPr>
          <p:cNvPr id="3" name="Text 1">
            <a:extLst>
              <a:ext uri="{FF2B5EF4-FFF2-40B4-BE49-F238E27FC236}">
                <a16:creationId xmlns:a16="http://schemas.microsoft.com/office/drawing/2014/main" id="{2204429C-2B32-13C6-81A4-400F0440CC6D}"/>
              </a:ext>
            </a:extLst>
          </p:cNvPr>
          <p:cNvSpPr/>
          <p:nvPr/>
        </p:nvSpPr>
        <p:spPr>
          <a:xfrm>
            <a:off x="793790" y="2273378"/>
            <a:ext cx="7632025" cy="4555927"/>
          </a:xfrm>
          <a:prstGeom prst="rect">
            <a:avLst/>
          </a:prstGeom>
          <a:noFill/>
          <a:ln/>
        </p:spPr>
        <p:txBody>
          <a:bodyPr wrap="square" lIns="0" tIns="0" rIns="0" bIns="0" rtlCol="0" anchor="t"/>
          <a:lstStyle/>
          <a:p>
            <a:pPr marL="457200" indent="-457200">
              <a:buAutoNum type="arabicPeriod"/>
            </a:pPr>
            <a:r>
              <a:rPr lang="en-US" sz="2400" dirty="0">
                <a:solidFill>
                  <a:schemeClr val="bg1"/>
                </a:solidFill>
              </a:rPr>
              <a:t>Purchase Distribution:</a:t>
            </a:r>
          </a:p>
          <a:p>
            <a:pPr marL="457200" indent="-457200">
              <a:buAutoNum type="arabicPeriod"/>
            </a:pPr>
            <a:endParaRPr lang="en-US" sz="2400" u="sng" dirty="0">
              <a:solidFill>
                <a:schemeClr val="bg1"/>
              </a:solidFill>
            </a:endParaRPr>
          </a:p>
          <a:p>
            <a:r>
              <a:rPr lang="en-US" sz="2400" u="sng" dirty="0">
                <a:solidFill>
                  <a:schemeClr val="bg1"/>
                </a:solidFill>
              </a:rPr>
              <a:t>What it shows:</a:t>
            </a:r>
            <a:r>
              <a:rPr lang="en-US" sz="2400" dirty="0">
                <a:solidFill>
                  <a:schemeClr val="bg1"/>
                </a:solidFill>
              </a:rPr>
              <a:t> The count of sessions that resulted in a purchase (1) versus those that did not (0).</a:t>
            </a:r>
          </a:p>
          <a:p>
            <a:endParaRPr lang="en-US" sz="2400" u="sng" dirty="0">
              <a:solidFill>
                <a:schemeClr val="bg1"/>
              </a:solidFill>
            </a:endParaRPr>
          </a:p>
          <a:p>
            <a:r>
              <a:rPr lang="en-US" sz="2400" u="sng" dirty="0">
                <a:solidFill>
                  <a:schemeClr val="bg1"/>
                </a:solidFill>
              </a:rPr>
              <a:t>Key Insight:</a:t>
            </a:r>
            <a:r>
              <a:rPr lang="en-US" sz="2400" dirty="0">
                <a:solidFill>
                  <a:schemeClr val="bg1"/>
                </a:solidFill>
              </a:rPr>
              <a:t> The number of sessions resulting in a purchase (over 1,750) is higher than the number of non-purchase sessions (around 1,250). This indicates a strong baseline conversion rate for the observed period, suggesting the website is effective at converting visits into sales.</a:t>
            </a:r>
          </a:p>
        </p:txBody>
      </p:sp>
      <p:pic>
        <p:nvPicPr>
          <p:cNvPr id="6" name="Image 0" descr="preencoded.png">
            <a:extLst>
              <a:ext uri="{FF2B5EF4-FFF2-40B4-BE49-F238E27FC236}">
                <a16:creationId xmlns:a16="http://schemas.microsoft.com/office/drawing/2014/main" id="{542F84CA-1305-83BE-BBCD-FF531D22CF7B}"/>
              </a:ext>
            </a:extLst>
          </p:cNvPr>
          <p:cNvPicPr>
            <a:picLocks noChangeAspect="1"/>
          </p:cNvPicPr>
          <p:nvPr/>
        </p:nvPicPr>
        <p:blipFill>
          <a:blip r:embed="rId3"/>
          <a:stretch>
            <a:fillRect/>
          </a:stretch>
        </p:blipFill>
        <p:spPr>
          <a:xfrm>
            <a:off x="9125188" y="2318028"/>
            <a:ext cx="4511278" cy="4511278"/>
          </a:xfrm>
          <a:prstGeom prst="rect">
            <a:avLst/>
          </a:prstGeom>
        </p:spPr>
      </p:pic>
      <mc:AlternateContent xmlns:mc="http://schemas.openxmlformats.org/markup-compatibility/2006">
        <mc:Choice xmlns:p14="http://schemas.microsoft.com/office/powerpoint/2010/main" Requires="p14">
          <p:contentPart p14:bwMode="auto" r:id="rId4">
            <p14:nvContentPartPr>
              <p14:cNvPr id="7" name="Ink 6">
                <a:extLst>
                  <a:ext uri="{FF2B5EF4-FFF2-40B4-BE49-F238E27FC236}">
                    <a16:creationId xmlns:a16="http://schemas.microsoft.com/office/drawing/2014/main" id="{9816C095-192A-4EDB-B259-C8F1A9816ED6}"/>
                  </a:ext>
                </a:extLst>
              </p14:cNvPr>
              <p14:cNvContentPartPr/>
              <p14:nvPr/>
            </p14:nvContentPartPr>
            <p14:xfrm>
              <a:off x="12901838" y="7861083"/>
              <a:ext cx="1569960" cy="225000"/>
            </p14:xfrm>
          </p:contentPart>
        </mc:Choice>
        <mc:Fallback>
          <p:pic>
            <p:nvPicPr>
              <p:cNvPr id="7" name="Ink 6">
                <a:extLst>
                  <a:ext uri="{FF2B5EF4-FFF2-40B4-BE49-F238E27FC236}">
                    <a16:creationId xmlns:a16="http://schemas.microsoft.com/office/drawing/2014/main" id="{9816C095-192A-4EDB-B259-C8F1A9816ED6}"/>
                  </a:ext>
                </a:extLst>
              </p:cNvPr>
              <p:cNvPicPr/>
              <p:nvPr/>
            </p:nvPicPr>
            <p:blipFill>
              <a:blip r:embed="rId5"/>
              <a:stretch>
                <a:fillRect/>
              </a:stretch>
            </p:blipFill>
            <p:spPr>
              <a:xfrm>
                <a:off x="12838838" y="7798443"/>
                <a:ext cx="1695600" cy="350640"/>
              </a:xfrm>
              <a:prstGeom prst="rect">
                <a:avLst/>
              </a:prstGeom>
            </p:spPr>
          </p:pic>
        </mc:Fallback>
      </mc:AlternateContent>
      <p:pic>
        <p:nvPicPr>
          <p:cNvPr id="9" name="Picture 8">
            <a:extLst>
              <a:ext uri="{FF2B5EF4-FFF2-40B4-BE49-F238E27FC236}">
                <a16:creationId xmlns:a16="http://schemas.microsoft.com/office/drawing/2014/main" id="{9139BC83-CC90-456D-E27B-7F24B9481177}"/>
              </a:ext>
            </a:extLst>
          </p:cNvPr>
          <p:cNvPicPr>
            <a:picLocks noChangeAspect="1"/>
          </p:cNvPicPr>
          <p:nvPr/>
        </p:nvPicPr>
        <p:blipFill>
          <a:blip r:embed="rId6"/>
          <a:stretch>
            <a:fillRect/>
          </a:stretch>
        </p:blipFill>
        <p:spPr>
          <a:xfrm>
            <a:off x="9112074" y="2318028"/>
            <a:ext cx="4524392" cy="4511277"/>
          </a:xfrm>
          <a:prstGeom prst="rect">
            <a:avLst/>
          </a:prstGeom>
        </p:spPr>
      </p:pic>
    </p:spTree>
    <p:extLst>
      <p:ext uri="{BB962C8B-B14F-4D97-AF65-F5344CB8AC3E}">
        <p14:creationId xmlns:p14="http://schemas.microsoft.com/office/powerpoint/2010/main" val="771965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B33273-9A0B-9B70-D0F3-9A0C679B0ECF}"/>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547A8494-9E79-F981-1B52-9D416B6C1482}"/>
              </a:ext>
            </a:extLst>
          </p:cNvPr>
          <p:cNvSpPr/>
          <p:nvPr/>
        </p:nvSpPr>
        <p:spPr>
          <a:xfrm>
            <a:off x="793790" y="1177052"/>
            <a:ext cx="11510010" cy="620078"/>
          </a:xfrm>
          <a:prstGeom prst="rect">
            <a:avLst/>
          </a:prstGeom>
          <a:noFill/>
          <a:ln/>
        </p:spPr>
        <p:txBody>
          <a:bodyPr wrap="none" lIns="0" tIns="0" rIns="0" bIns="0" rtlCol="0" anchor="t"/>
          <a:lstStyle/>
          <a:p>
            <a:r>
              <a:rPr lang="en-US" sz="3600" b="1" u="sng" dirty="0">
                <a:solidFill>
                  <a:schemeClr val="bg1"/>
                </a:solidFill>
              </a:rPr>
              <a:t>2. Session Length by Purchase </a:t>
            </a:r>
          </a:p>
        </p:txBody>
      </p:sp>
      <p:sp>
        <p:nvSpPr>
          <p:cNvPr id="3" name="Text 1">
            <a:extLst>
              <a:ext uri="{FF2B5EF4-FFF2-40B4-BE49-F238E27FC236}">
                <a16:creationId xmlns:a16="http://schemas.microsoft.com/office/drawing/2014/main" id="{F9C4710B-DED3-CEBE-179E-A9CDDF55416F}"/>
              </a:ext>
            </a:extLst>
          </p:cNvPr>
          <p:cNvSpPr/>
          <p:nvPr/>
        </p:nvSpPr>
        <p:spPr>
          <a:xfrm>
            <a:off x="793790" y="2273378"/>
            <a:ext cx="7632025" cy="4555927"/>
          </a:xfrm>
          <a:prstGeom prst="rect">
            <a:avLst/>
          </a:prstGeom>
          <a:noFill/>
          <a:ln/>
        </p:spPr>
        <p:txBody>
          <a:bodyPr wrap="square" lIns="0" tIns="0" rIns="0" bIns="0" rtlCol="0" anchor="t"/>
          <a:lstStyle/>
          <a:p>
            <a:endParaRPr lang="en-US" sz="2000" b="1" dirty="0">
              <a:solidFill>
                <a:schemeClr val="bg1"/>
              </a:solidFill>
            </a:endParaRPr>
          </a:p>
          <a:p>
            <a:r>
              <a:rPr lang="en-US" sz="2000" b="1" u="sng" dirty="0">
                <a:solidFill>
                  <a:schemeClr val="bg1"/>
                </a:solidFill>
              </a:rPr>
              <a:t>What it shows:</a:t>
            </a:r>
            <a:r>
              <a:rPr lang="en-US" sz="2000" b="1" dirty="0">
                <a:solidFill>
                  <a:schemeClr val="bg1"/>
                </a:solidFill>
              </a:rPr>
              <a:t> The distribution of session lengths (in seconds) for both purchasing (1, pink) and non-purchasing (0, yellow) sessions.</a:t>
            </a:r>
          </a:p>
          <a:p>
            <a:endParaRPr lang="en-US" sz="2000" b="1" dirty="0">
              <a:solidFill>
                <a:schemeClr val="bg1"/>
              </a:solidFill>
            </a:endParaRPr>
          </a:p>
          <a:p>
            <a:r>
              <a:rPr lang="en-US" sz="2000" b="1" u="sng" dirty="0">
                <a:solidFill>
                  <a:schemeClr val="bg1"/>
                </a:solidFill>
              </a:rPr>
              <a:t>Key Insight:</a:t>
            </a:r>
          </a:p>
          <a:p>
            <a:endParaRPr lang="en-US" sz="2000" b="1" u="sng" dirty="0">
              <a:solidFill>
                <a:schemeClr val="bg1"/>
              </a:solidFill>
            </a:endParaRPr>
          </a:p>
          <a:p>
            <a:pPr lvl="1"/>
            <a:r>
              <a:rPr lang="en-US" sz="2000" b="1" dirty="0">
                <a:solidFill>
                  <a:schemeClr val="bg1"/>
                </a:solidFill>
              </a:rPr>
              <a:t>Purchasers have longer sessions: While most sessions are short, the distribution for purchasing sessions (pink) is visibly shifted to the right and has a longer, heavier tail compared to non-purchasing sessions (yellow).</a:t>
            </a:r>
          </a:p>
          <a:p>
            <a:pPr lvl="1"/>
            <a:r>
              <a:rPr lang="en-US" sz="2000" b="1" dirty="0">
                <a:solidFill>
                  <a:schemeClr val="bg1"/>
                </a:solidFill>
              </a:rPr>
              <a:t>Actionable Takeaway: Customers who spend more time on the site are significantly more likely to convert. Focus on content/features that increase time-on-site for prospective buyers.</a:t>
            </a:r>
          </a:p>
        </p:txBody>
      </p:sp>
      <p:pic>
        <p:nvPicPr>
          <p:cNvPr id="6" name="Image 0" descr="preencoded.png">
            <a:extLst>
              <a:ext uri="{FF2B5EF4-FFF2-40B4-BE49-F238E27FC236}">
                <a16:creationId xmlns:a16="http://schemas.microsoft.com/office/drawing/2014/main" id="{09B7668E-D224-8550-046B-FE9B4725C2CB}"/>
              </a:ext>
            </a:extLst>
          </p:cNvPr>
          <p:cNvPicPr>
            <a:picLocks noChangeAspect="1"/>
          </p:cNvPicPr>
          <p:nvPr/>
        </p:nvPicPr>
        <p:blipFill>
          <a:blip r:embed="rId3"/>
          <a:stretch>
            <a:fillRect/>
          </a:stretch>
        </p:blipFill>
        <p:spPr>
          <a:xfrm>
            <a:off x="9125188" y="2318028"/>
            <a:ext cx="4511278" cy="4511278"/>
          </a:xfrm>
          <a:prstGeom prst="rect">
            <a:avLst/>
          </a:prstGeom>
        </p:spPr>
      </p:pic>
      <mc:AlternateContent xmlns:mc="http://schemas.openxmlformats.org/markup-compatibility/2006">
        <mc:Choice xmlns:p14="http://schemas.microsoft.com/office/powerpoint/2010/main" Requires="p14">
          <p:contentPart p14:bwMode="auto" r:id="rId4">
            <p14:nvContentPartPr>
              <p14:cNvPr id="7" name="Ink 6">
                <a:extLst>
                  <a:ext uri="{FF2B5EF4-FFF2-40B4-BE49-F238E27FC236}">
                    <a16:creationId xmlns:a16="http://schemas.microsoft.com/office/drawing/2014/main" id="{C2B08E28-8CEC-8079-1D21-99201BFA477D}"/>
                  </a:ext>
                </a:extLst>
              </p14:cNvPr>
              <p14:cNvContentPartPr/>
              <p14:nvPr/>
            </p14:nvContentPartPr>
            <p14:xfrm>
              <a:off x="12901838" y="7861083"/>
              <a:ext cx="1569960" cy="225000"/>
            </p14:xfrm>
          </p:contentPart>
        </mc:Choice>
        <mc:Fallback>
          <p:pic>
            <p:nvPicPr>
              <p:cNvPr id="7" name="Ink 6">
                <a:extLst>
                  <a:ext uri="{FF2B5EF4-FFF2-40B4-BE49-F238E27FC236}">
                    <a16:creationId xmlns:a16="http://schemas.microsoft.com/office/drawing/2014/main" id="{C2B08E28-8CEC-8079-1D21-99201BFA477D}"/>
                  </a:ext>
                </a:extLst>
              </p:cNvPr>
              <p:cNvPicPr/>
              <p:nvPr/>
            </p:nvPicPr>
            <p:blipFill>
              <a:blip r:embed="rId5"/>
              <a:stretch>
                <a:fillRect/>
              </a:stretch>
            </p:blipFill>
            <p:spPr>
              <a:xfrm>
                <a:off x="12838838" y="7798443"/>
                <a:ext cx="1695600" cy="350640"/>
              </a:xfrm>
              <a:prstGeom prst="rect">
                <a:avLst/>
              </a:prstGeom>
            </p:spPr>
          </p:pic>
        </mc:Fallback>
      </mc:AlternateContent>
      <p:pic>
        <p:nvPicPr>
          <p:cNvPr id="9" name="Picture 8">
            <a:extLst>
              <a:ext uri="{FF2B5EF4-FFF2-40B4-BE49-F238E27FC236}">
                <a16:creationId xmlns:a16="http://schemas.microsoft.com/office/drawing/2014/main" id="{360CF921-5DAB-F118-4F50-607738A86B0A}"/>
              </a:ext>
            </a:extLst>
          </p:cNvPr>
          <p:cNvPicPr>
            <a:picLocks noChangeAspect="1"/>
          </p:cNvPicPr>
          <p:nvPr/>
        </p:nvPicPr>
        <p:blipFill>
          <a:blip r:embed="rId6"/>
          <a:stretch>
            <a:fillRect/>
          </a:stretch>
        </p:blipFill>
        <p:spPr>
          <a:xfrm>
            <a:off x="9112074" y="2318028"/>
            <a:ext cx="4524392" cy="4511277"/>
          </a:xfrm>
          <a:prstGeom prst="rect">
            <a:avLst/>
          </a:prstGeom>
        </p:spPr>
      </p:pic>
      <p:pic>
        <p:nvPicPr>
          <p:cNvPr id="5" name="Picture 4">
            <a:extLst>
              <a:ext uri="{FF2B5EF4-FFF2-40B4-BE49-F238E27FC236}">
                <a16:creationId xmlns:a16="http://schemas.microsoft.com/office/drawing/2014/main" id="{9C980A31-67AD-C341-BB0C-B9B521B0281C}"/>
              </a:ext>
            </a:extLst>
          </p:cNvPr>
          <p:cNvPicPr>
            <a:picLocks noChangeAspect="1"/>
          </p:cNvPicPr>
          <p:nvPr/>
        </p:nvPicPr>
        <p:blipFill>
          <a:blip r:embed="rId7"/>
          <a:stretch>
            <a:fillRect/>
          </a:stretch>
        </p:blipFill>
        <p:spPr>
          <a:xfrm>
            <a:off x="8798111" y="2273378"/>
            <a:ext cx="4838355" cy="4549106"/>
          </a:xfrm>
          <a:prstGeom prst="rect">
            <a:avLst/>
          </a:prstGeom>
        </p:spPr>
      </p:pic>
    </p:spTree>
    <p:extLst>
      <p:ext uri="{BB962C8B-B14F-4D97-AF65-F5344CB8AC3E}">
        <p14:creationId xmlns:p14="http://schemas.microsoft.com/office/powerpoint/2010/main" val="2295018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BED4CE-3AC7-5F09-B2BD-CF728356E5B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E4DEE0FB-8BD3-540B-F12B-8B400B488F08}"/>
              </a:ext>
            </a:extLst>
          </p:cNvPr>
          <p:cNvSpPr/>
          <p:nvPr/>
        </p:nvSpPr>
        <p:spPr>
          <a:xfrm>
            <a:off x="793790" y="1177052"/>
            <a:ext cx="11510010" cy="620078"/>
          </a:xfrm>
          <a:prstGeom prst="rect">
            <a:avLst/>
          </a:prstGeom>
          <a:noFill/>
          <a:ln/>
        </p:spPr>
        <p:txBody>
          <a:bodyPr wrap="none" lIns="0" tIns="0" rIns="0" bIns="0" rtlCol="0" anchor="t"/>
          <a:lstStyle/>
          <a:p>
            <a:r>
              <a:rPr lang="en-US" sz="3600" b="1" dirty="0">
                <a:solidFill>
                  <a:schemeClr val="bg1"/>
                </a:solidFill>
              </a:rPr>
              <a:t>3. Purchase Rate by Device</a:t>
            </a:r>
            <a:endParaRPr lang="en-US" sz="3600" b="1" u="sng" dirty="0">
              <a:solidFill>
                <a:schemeClr val="bg1"/>
              </a:solidFill>
            </a:endParaRPr>
          </a:p>
        </p:txBody>
      </p:sp>
      <p:sp>
        <p:nvSpPr>
          <p:cNvPr id="3" name="Text 1">
            <a:extLst>
              <a:ext uri="{FF2B5EF4-FFF2-40B4-BE49-F238E27FC236}">
                <a16:creationId xmlns:a16="http://schemas.microsoft.com/office/drawing/2014/main" id="{4B83288E-3FE9-5FA7-EB32-022584FC178F}"/>
              </a:ext>
            </a:extLst>
          </p:cNvPr>
          <p:cNvSpPr/>
          <p:nvPr/>
        </p:nvSpPr>
        <p:spPr>
          <a:xfrm>
            <a:off x="793790" y="2273378"/>
            <a:ext cx="7632025" cy="4555927"/>
          </a:xfrm>
          <a:prstGeom prst="rect">
            <a:avLst/>
          </a:prstGeom>
          <a:noFill/>
          <a:ln/>
        </p:spPr>
        <p:txBody>
          <a:bodyPr wrap="square" lIns="0" tIns="0" rIns="0" bIns="0" rtlCol="0" anchor="t"/>
          <a:lstStyle/>
          <a:p>
            <a:r>
              <a:rPr lang="en-US" sz="2400" b="1" dirty="0">
                <a:solidFill>
                  <a:schemeClr val="bg1"/>
                </a:solidFill>
              </a:rPr>
              <a:t>What it shows:</a:t>
            </a:r>
            <a:r>
              <a:rPr lang="en-US" sz="2400" dirty="0">
                <a:solidFill>
                  <a:schemeClr val="bg1"/>
                </a:solidFill>
              </a:rPr>
              <a:t> The conversion rate (purchase probability) segmented by the device used (desktop, mobile, tablet).</a:t>
            </a:r>
          </a:p>
          <a:p>
            <a:r>
              <a:rPr lang="en-US" sz="2400" b="1" dirty="0">
                <a:solidFill>
                  <a:schemeClr val="bg1"/>
                </a:solidFill>
              </a:rPr>
              <a:t>Key Insight:</a:t>
            </a:r>
            <a:endParaRPr lang="en-US" sz="2400" dirty="0">
              <a:solidFill>
                <a:schemeClr val="bg1"/>
              </a:solidFill>
            </a:endParaRPr>
          </a:p>
          <a:p>
            <a:pPr lvl="1"/>
            <a:r>
              <a:rPr lang="en-US" sz="2400" b="1" dirty="0">
                <a:solidFill>
                  <a:schemeClr val="bg1"/>
                </a:solidFill>
              </a:rPr>
              <a:t>Desktop leads conversion:</a:t>
            </a:r>
            <a:r>
              <a:rPr lang="en-US" sz="2400" dirty="0">
                <a:solidFill>
                  <a:schemeClr val="bg1"/>
                </a:solidFill>
              </a:rPr>
              <a:t> Sessions from </a:t>
            </a:r>
            <a:r>
              <a:rPr lang="en-US" sz="2400" b="1" dirty="0">
                <a:solidFill>
                  <a:schemeClr val="bg1"/>
                </a:solidFill>
              </a:rPr>
              <a:t>desktop</a:t>
            </a:r>
            <a:r>
              <a:rPr lang="en-US" sz="2400" dirty="0">
                <a:solidFill>
                  <a:schemeClr val="bg1"/>
                </a:solidFill>
              </a:rPr>
              <a:t> devices have the </a:t>
            </a:r>
            <a:r>
              <a:rPr lang="en-US" sz="2400" b="1" dirty="0">
                <a:solidFill>
                  <a:schemeClr val="bg1"/>
                </a:solidFill>
              </a:rPr>
              <a:t>highest conversion rate</a:t>
            </a:r>
            <a:r>
              <a:rPr lang="en-US" sz="2400" dirty="0">
                <a:solidFill>
                  <a:schemeClr val="bg1"/>
                </a:solidFill>
              </a:rPr>
              <a:t> (over 0.65), closely followed by </a:t>
            </a:r>
            <a:r>
              <a:rPr lang="en-US" sz="2400" b="1" dirty="0">
                <a:solidFill>
                  <a:schemeClr val="bg1"/>
                </a:solidFill>
              </a:rPr>
              <a:t>mobile</a:t>
            </a:r>
            <a:r>
              <a:rPr lang="en-US" sz="2400" dirty="0">
                <a:solidFill>
                  <a:schemeClr val="bg1"/>
                </a:solidFill>
              </a:rPr>
              <a:t> (around 0.61) and </a:t>
            </a:r>
            <a:r>
              <a:rPr lang="en-US" sz="2400" b="1" dirty="0">
                <a:solidFill>
                  <a:schemeClr val="bg1"/>
                </a:solidFill>
              </a:rPr>
              <a:t>tablet</a:t>
            </a:r>
            <a:r>
              <a:rPr lang="en-US" sz="2400" dirty="0">
                <a:solidFill>
                  <a:schemeClr val="bg1"/>
                </a:solidFill>
              </a:rPr>
              <a:t> (around 0.58).</a:t>
            </a:r>
          </a:p>
          <a:p>
            <a:pPr lvl="1"/>
            <a:r>
              <a:rPr lang="en-US" sz="2400" b="1" dirty="0">
                <a:solidFill>
                  <a:schemeClr val="bg1"/>
                </a:solidFill>
              </a:rPr>
              <a:t>Actionable Takeaway:</a:t>
            </a:r>
            <a:r>
              <a:rPr lang="en-US" sz="2400" dirty="0">
                <a:solidFill>
                  <a:schemeClr val="bg1"/>
                </a:solidFill>
              </a:rPr>
              <a:t> While mobile conversion is high, there is a slight gap compared to desktop. Prioritize investigating and optimizing the </a:t>
            </a:r>
            <a:r>
              <a:rPr lang="en-US" sz="2400" b="1" dirty="0">
                <a:solidFill>
                  <a:schemeClr val="bg1"/>
                </a:solidFill>
              </a:rPr>
              <a:t>mobile and tablet user experience</a:t>
            </a:r>
            <a:r>
              <a:rPr lang="en-US" sz="2400" dirty="0">
                <a:solidFill>
                  <a:schemeClr val="bg1"/>
                </a:solidFill>
              </a:rPr>
              <a:t> to close this conversion gap.</a:t>
            </a:r>
          </a:p>
        </p:txBody>
      </p:sp>
      <p:pic>
        <p:nvPicPr>
          <p:cNvPr id="6" name="Image 0" descr="preencoded.png">
            <a:extLst>
              <a:ext uri="{FF2B5EF4-FFF2-40B4-BE49-F238E27FC236}">
                <a16:creationId xmlns:a16="http://schemas.microsoft.com/office/drawing/2014/main" id="{7FE68B3D-C290-38E2-2BC0-E1091800051E}"/>
              </a:ext>
            </a:extLst>
          </p:cNvPr>
          <p:cNvPicPr>
            <a:picLocks noChangeAspect="1"/>
          </p:cNvPicPr>
          <p:nvPr/>
        </p:nvPicPr>
        <p:blipFill>
          <a:blip r:embed="rId3"/>
          <a:stretch>
            <a:fillRect/>
          </a:stretch>
        </p:blipFill>
        <p:spPr>
          <a:xfrm>
            <a:off x="9125188" y="2318028"/>
            <a:ext cx="4511278" cy="4511278"/>
          </a:xfrm>
          <a:prstGeom prst="rect">
            <a:avLst/>
          </a:prstGeom>
        </p:spPr>
      </p:pic>
      <mc:AlternateContent xmlns:mc="http://schemas.openxmlformats.org/markup-compatibility/2006">
        <mc:Choice xmlns:p14="http://schemas.microsoft.com/office/powerpoint/2010/main" Requires="p14">
          <p:contentPart p14:bwMode="auto" r:id="rId4">
            <p14:nvContentPartPr>
              <p14:cNvPr id="7" name="Ink 6">
                <a:extLst>
                  <a:ext uri="{FF2B5EF4-FFF2-40B4-BE49-F238E27FC236}">
                    <a16:creationId xmlns:a16="http://schemas.microsoft.com/office/drawing/2014/main" id="{D3D06641-ADFF-532C-2AF3-E3C18993BF2B}"/>
                  </a:ext>
                </a:extLst>
              </p14:cNvPr>
              <p14:cNvContentPartPr/>
              <p14:nvPr/>
            </p14:nvContentPartPr>
            <p14:xfrm>
              <a:off x="12901838" y="7861083"/>
              <a:ext cx="1569960" cy="225000"/>
            </p14:xfrm>
          </p:contentPart>
        </mc:Choice>
        <mc:Fallback>
          <p:pic>
            <p:nvPicPr>
              <p:cNvPr id="7" name="Ink 6">
                <a:extLst>
                  <a:ext uri="{FF2B5EF4-FFF2-40B4-BE49-F238E27FC236}">
                    <a16:creationId xmlns:a16="http://schemas.microsoft.com/office/drawing/2014/main" id="{D3D06641-ADFF-532C-2AF3-E3C18993BF2B}"/>
                  </a:ext>
                </a:extLst>
              </p:cNvPr>
              <p:cNvPicPr/>
              <p:nvPr/>
            </p:nvPicPr>
            <p:blipFill>
              <a:blip r:embed="rId5"/>
              <a:stretch>
                <a:fillRect/>
              </a:stretch>
            </p:blipFill>
            <p:spPr>
              <a:xfrm>
                <a:off x="12838838" y="7798443"/>
                <a:ext cx="1695600" cy="350640"/>
              </a:xfrm>
              <a:prstGeom prst="rect">
                <a:avLst/>
              </a:prstGeom>
            </p:spPr>
          </p:pic>
        </mc:Fallback>
      </mc:AlternateContent>
      <p:pic>
        <p:nvPicPr>
          <p:cNvPr id="9" name="Picture 8">
            <a:extLst>
              <a:ext uri="{FF2B5EF4-FFF2-40B4-BE49-F238E27FC236}">
                <a16:creationId xmlns:a16="http://schemas.microsoft.com/office/drawing/2014/main" id="{857E7C5A-1B15-7982-9C39-695E41EAB69B}"/>
              </a:ext>
            </a:extLst>
          </p:cNvPr>
          <p:cNvPicPr>
            <a:picLocks noChangeAspect="1"/>
          </p:cNvPicPr>
          <p:nvPr/>
        </p:nvPicPr>
        <p:blipFill>
          <a:blip r:embed="rId6"/>
          <a:stretch>
            <a:fillRect/>
          </a:stretch>
        </p:blipFill>
        <p:spPr>
          <a:xfrm>
            <a:off x="9112074" y="2318028"/>
            <a:ext cx="4524392" cy="4511277"/>
          </a:xfrm>
          <a:prstGeom prst="rect">
            <a:avLst/>
          </a:prstGeom>
        </p:spPr>
      </p:pic>
      <p:pic>
        <p:nvPicPr>
          <p:cNvPr id="5" name="Picture 4">
            <a:extLst>
              <a:ext uri="{FF2B5EF4-FFF2-40B4-BE49-F238E27FC236}">
                <a16:creationId xmlns:a16="http://schemas.microsoft.com/office/drawing/2014/main" id="{09FB3FB4-A5E4-0A32-5BC1-65132CCBB73C}"/>
              </a:ext>
            </a:extLst>
          </p:cNvPr>
          <p:cNvPicPr>
            <a:picLocks noChangeAspect="1"/>
          </p:cNvPicPr>
          <p:nvPr/>
        </p:nvPicPr>
        <p:blipFill>
          <a:blip r:embed="rId7"/>
          <a:stretch>
            <a:fillRect/>
          </a:stretch>
        </p:blipFill>
        <p:spPr>
          <a:xfrm>
            <a:off x="8798111" y="2273378"/>
            <a:ext cx="4838355" cy="4549106"/>
          </a:xfrm>
          <a:prstGeom prst="rect">
            <a:avLst/>
          </a:prstGeom>
        </p:spPr>
      </p:pic>
      <p:pic>
        <p:nvPicPr>
          <p:cNvPr id="8" name="Picture 7">
            <a:extLst>
              <a:ext uri="{FF2B5EF4-FFF2-40B4-BE49-F238E27FC236}">
                <a16:creationId xmlns:a16="http://schemas.microsoft.com/office/drawing/2014/main" id="{1368F68B-BB8F-7010-6A28-458CE13F2C81}"/>
              </a:ext>
            </a:extLst>
          </p:cNvPr>
          <p:cNvPicPr>
            <a:picLocks noChangeAspect="1"/>
          </p:cNvPicPr>
          <p:nvPr/>
        </p:nvPicPr>
        <p:blipFill>
          <a:blip r:embed="rId8"/>
          <a:stretch>
            <a:fillRect/>
          </a:stretch>
        </p:blipFill>
        <p:spPr>
          <a:xfrm>
            <a:off x="8874321" y="2266557"/>
            <a:ext cx="4762145" cy="4590178"/>
          </a:xfrm>
          <a:prstGeom prst="rect">
            <a:avLst/>
          </a:prstGeom>
        </p:spPr>
      </p:pic>
    </p:spTree>
    <p:extLst>
      <p:ext uri="{BB962C8B-B14F-4D97-AF65-F5344CB8AC3E}">
        <p14:creationId xmlns:p14="http://schemas.microsoft.com/office/powerpoint/2010/main" val="4096750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1845</Words>
  <Application>Microsoft Office PowerPoint</Application>
  <PresentationFormat>Custom</PresentationFormat>
  <Paragraphs>102</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Inter Bold</vt:lpstr>
      <vt:lpstr>Arial</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BHAVIT GUPTA</dc:creator>
  <cp:lastModifiedBy>BHAVIT GUPTA</cp:lastModifiedBy>
  <cp:revision>3</cp:revision>
  <dcterms:created xsi:type="dcterms:W3CDTF">2025-11-17T05:17:55Z</dcterms:created>
  <dcterms:modified xsi:type="dcterms:W3CDTF">2025-11-17T05:37:35Z</dcterms:modified>
</cp:coreProperties>
</file>